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  <p:sldMasterId id="2147484080" r:id="rId2"/>
  </p:sldMasterIdLst>
  <p:notesMasterIdLst>
    <p:notesMasterId r:id="rId49"/>
  </p:notesMasterIdLst>
  <p:handoutMasterIdLst>
    <p:handoutMasterId r:id="rId50"/>
  </p:handoutMasterIdLst>
  <p:sldIdLst>
    <p:sldId id="646" r:id="rId3"/>
    <p:sldId id="888" r:id="rId4"/>
    <p:sldId id="1092" r:id="rId5"/>
    <p:sldId id="1094" r:id="rId6"/>
    <p:sldId id="1093" r:id="rId7"/>
    <p:sldId id="895" r:id="rId8"/>
    <p:sldId id="896" r:id="rId9"/>
    <p:sldId id="897" r:id="rId10"/>
    <p:sldId id="1096" r:id="rId11"/>
    <p:sldId id="899" r:id="rId12"/>
    <p:sldId id="900" r:id="rId13"/>
    <p:sldId id="999" r:id="rId14"/>
    <p:sldId id="1000" r:id="rId15"/>
    <p:sldId id="901" r:id="rId16"/>
    <p:sldId id="902" r:id="rId17"/>
    <p:sldId id="904" r:id="rId18"/>
    <p:sldId id="905" r:id="rId19"/>
    <p:sldId id="907" r:id="rId20"/>
    <p:sldId id="1097" r:id="rId21"/>
    <p:sldId id="1098" r:id="rId22"/>
    <p:sldId id="1099" r:id="rId23"/>
    <p:sldId id="1103" r:id="rId24"/>
    <p:sldId id="1042" r:id="rId25"/>
    <p:sldId id="1043" r:id="rId26"/>
    <p:sldId id="1044" r:id="rId27"/>
    <p:sldId id="1045" r:id="rId28"/>
    <p:sldId id="1046" r:id="rId29"/>
    <p:sldId id="1100" r:id="rId30"/>
    <p:sldId id="1104" r:id="rId31"/>
    <p:sldId id="1105" r:id="rId32"/>
    <p:sldId id="1106" r:id="rId33"/>
    <p:sldId id="1107" r:id="rId34"/>
    <p:sldId id="1109" r:id="rId35"/>
    <p:sldId id="1110" r:id="rId36"/>
    <p:sldId id="1111" r:id="rId37"/>
    <p:sldId id="1112" r:id="rId38"/>
    <p:sldId id="1113" r:id="rId39"/>
    <p:sldId id="1118" r:id="rId40"/>
    <p:sldId id="1114" r:id="rId41"/>
    <p:sldId id="1115" r:id="rId42"/>
    <p:sldId id="1116" r:id="rId43"/>
    <p:sldId id="1117" r:id="rId44"/>
    <p:sldId id="1060" r:id="rId45"/>
    <p:sldId id="1061" r:id="rId46"/>
    <p:sldId id="1062" r:id="rId47"/>
    <p:sldId id="1063" r:id="rId4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666699"/>
    <a:srgbClr val="FF00FF"/>
    <a:srgbClr val="FFFFCC"/>
    <a:srgbClr val="00FFCC"/>
    <a:srgbClr val="33CCCC"/>
    <a:srgbClr val="31EF36"/>
    <a:srgbClr val="82E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17" autoAdjust="0"/>
    <p:restoredTop sz="94616" autoAdjust="0"/>
  </p:normalViewPr>
  <p:slideViewPr>
    <p:cSldViewPr>
      <p:cViewPr>
        <p:scale>
          <a:sx n="120" d="100"/>
          <a:sy n="120" d="100"/>
        </p:scale>
        <p:origin x="-324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hvhjvhjvhjvjh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A75A035-113F-4398-B3A8-B940496B0D6C}" type="datetimeFigureOut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737EB9-2957-4BFF-83B0-9FB3147DEF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46472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hvhjvhjvhjvjh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8FE568-DABD-4CFB-A878-693DE8131DF4}" type="datetimeFigureOut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BA601A-484E-458B-A6C1-9489747C66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95712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7DEB6-B017-4E6D-8533-B9C7D55FC08A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11307-AA74-4CE4-9706-2E0B85EF83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0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C493B-5D5C-453D-A533-2DF477412610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34A19-5BDE-4BCB-9B54-6C93B266B6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10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6637A-70B7-4255-83A5-A5213A45C167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B0F3A-D2E6-43B7-85BC-708284D67C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815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09A8E-F172-4A17-8CD5-17E9801DFBFF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D20F5-8CDD-4041-8EBF-B371BF0AF6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685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FA1D-6537-4976-9D6E-3D7CDD375E61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D8435-30C5-4692-A7C6-AF5787650A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645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2F59-1C00-4302-A8D5-D8ADF8867956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5ED8E-6FAB-4882-89D0-EE47460269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135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65675" y="1600200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E8E7-85D2-4340-A94D-7B906CCCBBA6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CA67-D795-4620-BF0C-8AF20DC3CA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215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531CE-41A8-4940-9C10-DCB7897CBAC1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B0BFD-2093-4185-AC41-9348E15C7D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745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0496C-7F36-4D72-946F-1B3FECD18012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1C5F8-A5DA-494A-9641-95F71EB65E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562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37F19-7E05-47BC-BBCA-068A329A642F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8B5E4-8011-43B1-B136-B8CA3512C9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377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D999C-7EFB-421A-BE13-3B3DC2821E86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7A5D9-AB02-467E-AEFA-32760F4301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46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86000-7786-4276-B6B2-05A9C7FA26F1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A9B96-5A2F-4F26-B48B-F5FF761F1D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98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49ACB-C48C-40CA-BB3D-94A4BC025572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80EA3-4B5B-4275-83DE-619CA7E814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302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5048-B14C-4062-BC78-8367F8FE0A7F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7D121-B52B-4ABC-A32F-C8965D5BF8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4532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27825" y="228600"/>
            <a:ext cx="2038350" cy="58975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65825" cy="58975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CA679-FAD0-45A1-9E70-418007AC5B57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B6812-851B-41A4-8360-77C94E3A97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5533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B1174-18E8-4492-92D6-BF960C15A4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4906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FAFF0-BEFE-4DCA-9992-8C10F665942A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9E2C3-C759-4866-9C14-06A7A958BF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470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404EA-5029-41D5-9C18-7C215BB7093A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83990-D04A-4260-8D86-DC2503A926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64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C1BD9-BD38-43F4-9C69-97BC82F3E28A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EB804-8991-4D91-92AF-A53BD6EE35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14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FFE4-8F69-4570-9FD4-879463E11157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7DD0-4A71-449C-BD65-63E3FDC83E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13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F795B-23CB-4107-B76D-76B8CB65315D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122C4-DB6C-4CAF-ABA7-949D541628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17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CCAC8-761B-4C07-BFE6-9B35B83C6660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26C03-B1BC-4451-A056-165339CA77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346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28027-21DD-463E-A21D-FA8CC3188A25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2E31F-913E-4073-944C-0DCF7CFB5C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83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>
                    <a:tint val="75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08555A61-A2A0-4B32-AE07-8B1A01606799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>
                    <a:tint val="75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>
                    <a:tint val="75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ABC19F8A-953F-4F66-83DB-B36CD5AA1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91" r:id="rId1"/>
    <p:sldLayoutId id="2147487092" r:id="rId2"/>
    <p:sldLayoutId id="2147487093" r:id="rId3"/>
    <p:sldLayoutId id="2147487094" r:id="rId4"/>
    <p:sldLayoutId id="2147487095" r:id="rId5"/>
    <p:sldLayoutId id="2147487096" r:id="rId6"/>
    <p:sldLayoutId id="2147487097" r:id="rId7"/>
    <p:sldLayoutId id="2147487098" r:id="rId8"/>
    <p:sldLayoutId id="2147487099" r:id="rId9"/>
    <p:sldLayoutId id="2147487100" r:id="rId10"/>
    <p:sldLayoutId id="214748710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5123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E39CE86-D02B-4DCE-9637-591665B6C22F}" type="datetime1">
              <a:rPr lang="cs-CZ"/>
              <a:pPr>
                <a:defRPr/>
              </a:pPr>
              <a:t>19.10.2021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Institut vzdělávání v zemědělství o.p.s.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A3A8C2B-DCC0-4862-A959-450A828F05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35" r:id="rId1"/>
    <p:sldLayoutId id="2147487136" r:id="rId2"/>
    <p:sldLayoutId id="2147487137" r:id="rId3"/>
    <p:sldLayoutId id="2147487138" r:id="rId4"/>
    <p:sldLayoutId id="2147487139" r:id="rId5"/>
    <p:sldLayoutId id="2147487140" r:id="rId6"/>
    <p:sldLayoutId id="2147487141" r:id="rId7"/>
    <p:sldLayoutId id="2147487142" r:id="rId8"/>
    <p:sldLayoutId id="2147487143" r:id="rId9"/>
    <p:sldLayoutId id="2147487144" r:id="rId10"/>
    <p:sldLayoutId id="2147487145" r:id="rId11"/>
    <p:sldLayoutId id="214748716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>
          <a:solidFill>
            <a:schemeClr val="tx1"/>
          </a:solidFill>
          <a:latin typeface="+mn-lt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5pPr>
      <a:lvl6pPr marL="22860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6pPr>
      <a:lvl7pPr marL="27432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7pPr>
      <a:lvl8pPr marL="32004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8pPr>
      <a:lvl9pPr marL="36576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urv.cz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nitrat.cz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3"/>
          <p:cNvSpPr>
            <a:spLocks noGrp="1"/>
          </p:cNvSpPr>
          <p:nvPr>
            <p:ph type="title"/>
          </p:nvPr>
        </p:nvSpPr>
        <p:spPr>
          <a:xfrm>
            <a:off x="301252" y="476672"/>
            <a:ext cx="8519220" cy="2160240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cs-CZ" altLang="cs-CZ" sz="4400" cap="none" dirty="0" smtClean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-18"/>
                <a:cs typeface="Arial" charset="0"/>
              </a:rPr>
              <a:t>Skladování a používání hnojiv, technologických vod, upravených kalů a sedimentů</a:t>
            </a:r>
            <a:br>
              <a:rPr lang="cs-CZ" altLang="cs-CZ" sz="4400" cap="none" dirty="0" smtClean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-18"/>
                <a:cs typeface="Arial" charset="0"/>
              </a:rPr>
            </a:br>
            <a:r>
              <a:rPr lang="cs-CZ" altLang="cs-CZ" sz="2400" cap="none" dirty="0" smtClean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-18"/>
                <a:cs typeface="Arial" charset="0"/>
              </a:rPr>
              <a:t>(požadavky platné po novelizaci právních předpisů v roce 2021)</a:t>
            </a:r>
            <a:br>
              <a:rPr lang="cs-CZ" altLang="cs-CZ" sz="2400" cap="none" dirty="0" smtClean="0">
                <a:solidFill>
                  <a:schemeClr val="accent2">
                    <a:lumMod val="50000"/>
                  </a:schemeClr>
                </a:solidFill>
                <a:latin typeface="Tw Cen MT" panose="020B0602020104020603" pitchFamily="34" charset="-18"/>
                <a:cs typeface="Arial" charset="0"/>
              </a:rPr>
            </a:br>
            <a:endParaRPr lang="cs-CZ" altLang="cs-CZ" sz="4400" cap="none" dirty="0" smtClean="0">
              <a:solidFill>
                <a:schemeClr val="accent2">
                  <a:lumMod val="50000"/>
                </a:schemeClr>
              </a:solidFill>
              <a:latin typeface="Tw Cen MT" panose="020B0602020104020603" pitchFamily="34" charset="-18"/>
              <a:cs typeface="Arial" charset="0"/>
            </a:endParaRPr>
          </a:p>
        </p:txBody>
      </p:sp>
      <p:sp>
        <p:nvSpPr>
          <p:cNvPr id="9219" name="Podnadpis 2"/>
          <p:cNvSpPr>
            <a:spLocks/>
          </p:cNvSpPr>
          <p:nvPr/>
        </p:nvSpPr>
        <p:spPr bwMode="auto">
          <a:xfrm>
            <a:off x="539750" y="2924944"/>
            <a:ext cx="7920038" cy="2617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cs-CZ" altLang="cs-CZ" b="1" dirty="0" smtClean="0">
                <a:latin typeface="Tw Cen MT" pitchFamily="34" charset="-18"/>
              </a:rPr>
              <a:t>Lada Kozlovská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cs-CZ" altLang="cs-CZ" b="1" dirty="0" smtClean="0">
                <a:latin typeface="Tw Cen MT" pitchFamily="34" charset="-18"/>
              </a:rPr>
              <a:t>Jan </a:t>
            </a:r>
            <a:r>
              <a:rPr lang="cs-CZ" altLang="cs-CZ" b="1" dirty="0" err="1" smtClean="0">
                <a:latin typeface="Tw Cen MT" pitchFamily="34" charset="-18"/>
              </a:rPr>
              <a:t>Klír</a:t>
            </a:r>
            <a:endParaRPr lang="cs-CZ" altLang="cs-CZ" b="1" dirty="0">
              <a:latin typeface="Tw Cen MT" pitchFamily="34" charset="-1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cs-CZ" altLang="cs-CZ" sz="700" b="1" dirty="0">
                <a:latin typeface="Tw Cen MT" pitchFamily="34" charset="-18"/>
              </a:rPr>
              <a:t/>
            </a:r>
            <a:br>
              <a:rPr lang="cs-CZ" altLang="cs-CZ" sz="700" b="1" dirty="0">
                <a:latin typeface="Tw Cen MT" pitchFamily="34" charset="-18"/>
              </a:rPr>
            </a:br>
            <a:r>
              <a:rPr lang="cs-CZ" altLang="cs-CZ" sz="2800" dirty="0">
                <a:latin typeface="Tw Cen MT" pitchFamily="34" charset="-18"/>
              </a:rPr>
              <a:t>Výzkumný ústav rostlinné výroby, </a:t>
            </a:r>
            <a:r>
              <a:rPr lang="cs-CZ" altLang="cs-CZ" sz="2800" dirty="0" err="1">
                <a:latin typeface="Tw Cen MT" pitchFamily="34" charset="-18"/>
              </a:rPr>
              <a:t>v.v.i</a:t>
            </a:r>
            <a:r>
              <a:rPr lang="cs-CZ" altLang="cs-CZ" sz="2800" dirty="0">
                <a:latin typeface="Tw Cen MT" pitchFamily="34" charset="-18"/>
              </a:rPr>
              <a:t>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cs-CZ" altLang="cs-CZ" sz="2800" dirty="0">
                <a:latin typeface="Tw Cen MT" pitchFamily="34" charset="-18"/>
              </a:rPr>
              <a:t>Praha - Ruzyně</a:t>
            </a:r>
            <a:r>
              <a:rPr lang="cs-CZ" altLang="cs-CZ" sz="2400" dirty="0">
                <a:latin typeface="Tw Cen MT" pitchFamily="34" charset="-18"/>
              </a:rPr>
              <a:t> 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557713"/>
            <a:ext cx="11080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0" y="612140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cs-CZ" altLang="cs-CZ" sz="2000" b="1">
                <a:latin typeface="Arial" charset="0"/>
              </a:rPr>
              <a:t>tel. 603 520 684, klir@vurv.cz                                                      </a:t>
            </a:r>
            <a:r>
              <a:rPr lang="cs-CZ" altLang="cs-CZ" sz="2000" b="1">
                <a:latin typeface="Arial" charset="0"/>
                <a:hlinkClick r:id="rId3"/>
              </a:rPr>
              <a:t>www.vurv.cz</a:t>
            </a:r>
            <a:r>
              <a:rPr lang="cs-CZ" altLang="cs-CZ" sz="2000" b="1">
                <a:latin typeface="Arial" charset="0"/>
              </a:rPr>
              <a:t> </a:t>
            </a:r>
            <a:br>
              <a:rPr lang="cs-CZ" altLang="cs-CZ" sz="2000" b="1">
                <a:latin typeface="Arial" charset="0"/>
              </a:rPr>
            </a:br>
            <a:r>
              <a:rPr lang="cs-CZ" altLang="cs-CZ" sz="2000" b="1">
                <a:latin typeface="Arial" charset="0"/>
              </a:rPr>
              <a:t>tel. 733 375 632, kozlovska@vurv.cz                                          </a:t>
            </a:r>
            <a:r>
              <a:rPr lang="cs-CZ" altLang="cs-CZ" sz="2000" b="1">
                <a:latin typeface="Arial" charset="0"/>
                <a:hlinkClick r:id="rId4"/>
              </a:rPr>
              <a:t>www.nitrat.cz</a:t>
            </a:r>
            <a:endParaRPr lang="cs-CZ" altLang="cs-CZ" sz="2000" b="1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/>
              <a:t>Skladování organických </a:t>
            </a:r>
            <a:br>
              <a:rPr lang="cs-CZ" altLang="cs-CZ" sz="3200" b="1" dirty="0"/>
            </a:br>
            <a:r>
              <a:rPr lang="cs-CZ" altLang="cs-CZ" sz="3200" b="1" dirty="0"/>
              <a:t>a </a:t>
            </a:r>
            <a:r>
              <a:rPr lang="cs-CZ" altLang="cs-CZ" sz="3200" b="1" dirty="0" err="1"/>
              <a:t>organominerálních</a:t>
            </a:r>
            <a:r>
              <a:rPr lang="cs-CZ" altLang="cs-CZ" sz="3200" b="1" dirty="0"/>
              <a:t> </a:t>
            </a:r>
            <a:r>
              <a:rPr lang="cs-CZ" altLang="cs-CZ" sz="3200" b="1" dirty="0" smtClean="0"/>
              <a:t>hnojiv</a:t>
            </a:r>
            <a:endParaRPr lang="cs-CZ" altLang="cs-CZ" sz="32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dirty="0">
                <a:solidFill>
                  <a:srgbClr val="FF0000"/>
                </a:solidFill>
              </a:rPr>
              <a:t>Volně ložená tuhá organická a </a:t>
            </a:r>
            <a:r>
              <a:rPr lang="cs-CZ" sz="2400" b="1" dirty="0" err="1">
                <a:solidFill>
                  <a:srgbClr val="FF0000"/>
                </a:solidFill>
              </a:rPr>
              <a:t>organominerální</a:t>
            </a:r>
            <a:r>
              <a:rPr lang="cs-CZ" sz="2400" b="1" dirty="0">
                <a:solidFill>
                  <a:srgbClr val="FF0000"/>
                </a:solidFill>
              </a:rPr>
              <a:t> hnojiva</a:t>
            </a:r>
            <a:endParaRPr lang="cs-CZ" sz="24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defRPr/>
            </a:pPr>
            <a:r>
              <a:rPr lang="cs-CZ" sz="2400" dirty="0" smtClean="0"/>
              <a:t>Skladují se ve </a:t>
            </a:r>
            <a:r>
              <a:rPr lang="cs-CZ" sz="2400" dirty="0"/>
              <a:t>stavbách zabezpečených stejným způsobem jako stavby pro skladování tuhých statkových </a:t>
            </a:r>
            <a:r>
              <a:rPr lang="cs-CZ" sz="2400" dirty="0" smtClean="0"/>
              <a:t>hnojiv, </a:t>
            </a:r>
            <a:r>
              <a:rPr lang="cs-CZ" sz="2400" dirty="0"/>
              <a:t>nebo </a:t>
            </a:r>
            <a:r>
              <a:rPr lang="cs-CZ" sz="2400" dirty="0" smtClean="0"/>
              <a:t>ve skladech jako volně ložená minerální hnojiva.</a:t>
            </a:r>
            <a:endParaRPr lang="cs-CZ" sz="2400" dirty="0"/>
          </a:p>
          <a:p>
            <a:pPr>
              <a:spcBef>
                <a:spcPts val="600"/>
              </a:spcBef>
              <a:defRPr/>
            </a:pPr>
            <a:r>
              <a:rPr lang="cs-CZ" sz="2400" b="1" dirty="0" smtClean="0"/>
              <a:t>Tuhé </a:t>
            </a:r>
            <a:r>
              <a:rPr lang="cs-CZ" sz="2400" b="1" dirty="0"/>
              <a:t>organické hnojivo </a:t>
            </a:r>
            <a:r>
              <a:rPr lang="cs-CZ" sz="2400" b="1" dirty="0" smtClean="0"/>
              <a:t>kompost a </a:t>
            </a:r>
            <a:r>
              <a:rPr lang="cs-CZ" sz="2400" b="1" dirty="0"/>
              <a:t>separát </a:t>
            </a:r>
            <a:r>
              <a:rPr lang="cs-CZ" sz="2400" b="1" dirty="0" err="1" smtClean="0"/>
              <a:t>digestátu</a:t>
            </a:r>
            <a:r>
              <a:rPr lang="cs-CZ" sz="2400" b="1" dirty="0" smtClean="0"/>
              <a:t> </a:t>
            </a:r>
            <a:r>
              <a:rPr lang="cs-CZ" sz="2400" b="1" dirty="0"/>
              <a:t>mohou být uloženy na zemědělské půdě nejdéle 24 měsíců na místech vhodných k jejich uložení schválených v havarijním plánu </a:t>
            </a:r>
            <a:r>
              <a:rPr lang="cs-CZ" sz="2400" b="1" dirty="0" smtClean="0"/>
              <a:t>podle vodního zákona. </a:t>
            </a:r>
            <a:r>
              <a:rPr lang="cs-CZ" sz="2400" b="1" dirty="0"/>
              <a:t>Na stejném místě lze tato hnojiva uložit opakovaně nejdříve po </a:t>
            </a:r>
            <a:r>
              <a:rPr lang="cs-CZ" sz="2400" b="1"/>
              <a:t>3 </a:t>
            </a:r>
            <a:r>
              <a:rPr lang="cs-CZ" sz="2400" b="1" smtClean="0"/>
              <a:t>letech </a:t>
            </a:r>
            <a:r>
              <a:rPr lang="cs-CZ" sz="2400" dirty="0" smtClean="0"/>
              <a:t>(toto platí obecně – mimo </a:t>
            </a:r>
            <a:r>
              <a:rPr lang="cs-CZ" sz="2400" smtClean="0"/>
              <a:t>ZOD</a:t>
            </a:r>
            <a:r>
              <a:rPr lang="cs-CZ" sz="2400" smtClean="0"/>
              <a:t>).</a:t>
            </a:r>
            <a:endParaRPr lang="cs-CZ" sz="2400" dirty="0" smtClean="0"/>
          </a:p>
          <a:p>
            <a:pPr>
              <a:spcBef>
                <a:spcPts val="600"/>
              </a:spcBef>
              <a:defRPr/>
            </a:pPr>
            <a:r>
              <a:rPr lang="cs-CZ" sz="2400" b="1" dirty="0" smtClean="0"/>
              <a:t>V ZOD </a:t>
            </a:r>
            <a:r>
              <a:rPr lang="cs-CZ" sz="2400" b="1" dirty="0"/>
              <a:t>mohou být </a:t>
            </a:r>
            <a:r>
              <a:rPr lang="cs-CZ" sz="2400" b="1" dirty="0" smtClean="0"/>
              <a:t>uložena tato hnojiva </a:t>
            </a:r>
            <a:r>
              <a:rPr lang="cs-CZ" sz="2400" b="1" dirty="0"/>
              <a:t>na zemědělské půdě nejdéle </a:t>
            </a:r>
            <a:r>
              <a:rPr lang="cs-CZ" sz="2400" b="1" dirty="0" smtClean="0"/>
              <a:t>12 </a:t>
            </a:r>
            <a:r>
              <a:rPr lang="cs-CZ" sz="2400" b="1" dirty="0"/>
              <a:t>měsíců na místech vhodných k jejich uložení schválených v havarijním plánu podle vodního zákona. Na stejném místě lze tato hnojiva uložit opakovaně nejdříve po </a:t>
            </a:r>
            <a:r>
              <a:rPr lang="cs-CZ" sz="2400" b="1" dirty="0" smtClean="0"/>
              <a:t>4 </a:t>
            </a:r>
            <a:r>
              <a:rPr lang="cs-CZ" sz="2400" b="1" dirty="0"/>
              <a:t>letech. </a:t>
            </a: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sz="3200" b="1" dirty="0" smtClean="0"/>
              <a:t>Skladování statkových hnojiv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Obecně:</a:t>
            </a:r>
            <a:r>
              <a:rPr lang="cs-CZ" sz="2400" dirty="0" smtClean="0">
                <a:solidFill>
                  <a:srgbClr val="FF0000"/>
                </a:solidFill>
              </a:rPr>
              <a:t> vedení </a:t>
            </a:r>
            <a:r>
              <a:rPr lang="cs-CZ" sz="2400" b="1" dirty="0" smtClean="0">
                <a:solidFill>
                  <a:srgbClr val="FF0000"/>
                </a:solidFill>
              </a:rPr>
              <a:t>dokladové evidence o příjmu, výdeji a skladovaném množství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2400" dirty="0" smtClean="0"/>
              <a:t>Každý </a:t>
            </a:r>
            <a:r>
              <a:rPr lang="cs-CZ" sz="2400" dirty="0"/>
              <a:t>zemědělský podnikatel skladující statková hnojiva by </a:t>
            </a:r>
            <a:r>
              <a:rPr lang="cs-CZ" sz="2400" dirty="0" smtClean="0"/>
              <a:t>měl </a:t>
            </a:r>
            <a:r>
              <a:rPr lang="cs-CZ" sz="2400" dirty="0"/>
              <a:t>mít:</a:t>
            </a:r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přehled o produkci statkových hnojiv, např. měsíčně či čtvrtletně (lze </a:t>
            </a:r>
            <a:r>
              <a:rPr lang="cs-CZ" sz="2000" dirty="0" smtClean="0"/>
              <a:t>dokladovat</a:t>
            </a:r>
            <a:r>
              <a:rPr lang="cs-CZ" sz="2000" dirty="0"/>
              <a:t> vlastní evidencí zjištěnou vážením nebo výpočtem podle normativů </a:t>
            </a:r>
            <a:r>
              <a:rPr lang="cs-CZ" sz="2000" dirty="0" smtClean="0"/>
              <a:t>- komerční evidenční softwary, aplikace </a:t>
            </a:r>
            <a:r>
              <a:rPr lang="cs-CZ" sz="2000" dirty="0"/>
              <a:t>EPH v Portálu farmáře</a:t>
            </a:r>
            <a:r>
              <a:rPr lang="cs-CZ" sz="2000" dirty="0" smtClean="0"/>
              <a:t>), 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doklady o </a:t>
            </a:r>
            <a:r>
              <a:rPr lang="cs-CZ" sz="2000" dirty="0" smtClean="0"/>
              <a:t>nákupu </a:t>
            </a:r>
            <a:r>
              <a:rPr lang="cs-CZ" sz="2000" dirty="0"/>
              <a:t>či prodeji statkových hnojiv, příp. steliva (sláma apod</a:t>
            </a:r>
            <a:r>
              <a:rPr lang="cs-CZ" sz="2000" dirty="0" smtClean="0"/>
              <a:t>.), 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přehled o úpravě statkových hnojiv (separace kejdy) nebo o zpracování statkových hnojiv na organická hnojiva (</a:t>
            </a:r>
            <a:r>
              <a:rPr lang="cs-CZ" sz="2000" dirty="0" err="1"/>
              <a:t>digestát</a:t>
            </a:r>
            <a:r>
              <a:rPr lang="cs-CZ" sz="2000" dirty="0"/>
              <a:t> z bioplynové stanice, kompost</a:t>
            </a:r>
            <a:r>
              <a:rPr lang="cs-CZ" sz="2000" dirty="0" smtClean="0"/>
              <a:t>),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záznamy o termínech zakládky a rozvezení polních složišť, schválených v havarijním plánu, včetně množství takto uložených tuhých statkových </a:t>
            </a:r>
            <a:r>
              <a:rPr lang="cs-CZ" sz="2000" dirty="0" smtClean="0"/>
              <a:t>hnojiv, </a:t>
            </a:r>
          </a:p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dokladovou </a:t>
            </a:r>
            <a:r>
              <a:rPr lang="cs-CZ" sz="2000" dirty="0"/>
              <a:t>evidenci o aktuálním množství statkových hnojiv v jednotlivých skladech i na polních složištích, např. formou skladových karet (příjem, výdej, zůstatek</a:t>
            </a:r>
            <a:r>
              <a:rPr lang="cs-CZ" sz="2000" dirty="0" smtClean="0"/>
              <a:t>),</a:t>
            </a:r>
            <a:r>
              <a:rPr lang="cs-CZ" sz="2000" dirty="0"/>
              <a:t>  </a:t>
            </a:r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evidenci o aplikaci statkových hnojiv (tj. evidence hnojení</a:t>
            </a:r>
            <a:r>
              <a:rPr lang="cs-CZ" sz="2000" dirty="0" smtClean="0"/>
              <a:t>). </a:t>
            </a:r>
            <a:endParaRPr lang="cs-CZ" sz="2000" dirty="0"/>
          </a:p>
          <a:p>
            <a:pPr marL="0" indent="0">
              <a:buFont typeface="Wingdings" pitchFamily="2" charset="2"/>
              <a:buNone/>
              <a:defRPr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/>
              <a:t>Produkce statkových hnojiv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525963"/>
          </a:xfrm>
        </p:spPr>
        <p:txBody>
          <a:bodyPr/>
          <a:lstStyle/>
          <a:p>
            <a:r>
              <a:rPr lang="cs-CZ" altLang="cs-CZ" sz="2000" dirty="0" smtClean="0"/>
              <a:t>Vyhláška č. 377/2013 Sb. umožňuje preferovat vlastní údaje před „normativy“. Vlastní údaje o produkci musí být získány prokazatelným způsobem, zejména vážením nebo měřením objemu nebo výpočtem podle druhu a kategorie zvířat, jejich hmotnosti, užitkovosti či způsobu krmení, s přihlédnutím ke spotřebě steliva, popřípadě k produkci odpadních vod.</a:t>
            </a:r>
            <a:endParaRPr lang="cs-CZ" altLang="cs-CZ" sz="2000" i="1" dirty="0" smtClean="0"/>
          </a:p>
          <a:p>
            <a:r>
              <a:rPr lang="cs-CZ" altLang="cs-CZ" sz="2000" dirty="0" smtClean="0"/>
              <a:t>Pokud nejsou k dispozici vlastní údaje o produkci statkových hnojiv, použijí se průměrné hodnoty produkce statkových hnojiv podle vyhlášky č. 377/2013 Sb. </a:t>
            </a:r>
          </a:p>
          <a:p>
            <a:r>
              <a:rPr lang="cs-CZ" altLang="cs-CZ" sz="2000" dirty="0" smtClean="0"/>
              <a:t>Optimálně 1x </a:t>
            </a:r>
            <a:r>
              <a:rPr lang="cs-CZ" altLang="cs-CZ" sz="2000" smtClean="0"/>
              <a:t>za měsíc.</a:t>
            </a:r>
            <a:endParaRPr lang="cs-CZ" altLang="cs-CZ" sz="2000" dirty="0" smtClean="0"/>
          </a:p>
          <a:p>
            <a:r>
              <a:rPr lang="cs-CZ" altLang="cs-CZ" sz="2000" dirty="0" smtClean="0"/>
              <a:t>Použití evidenčních systémů – např. EPH v Portálu farmáře, další </a:t>
            </a:r>
            <a:r>
              <a:rPr lang="cs-CZ" altLang="cs-CZ" sz="2000" smtClean="0"/>
              <a:t>komerční programy.</a:t>
            </a:r>
            <a:endParaRPr lang="cs-CZ" altLang="cs-CZ" sz="2000" dirty="0" smtClean="0"/>
          </a:p>
          <a:p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646258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03146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i="1" dirty="0"/>
              <a:t>Příklad skladové karty polního složiště 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690220"/>
              </p:ext>
            </p:extLst>
          </p:nvPr>
        </p:nvGraphicFramePr>
        <p:xfrm>
          <a:off x="395288" y="1628775"/>
          <a:ext cx="8280401" cy="5046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10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1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87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46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87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1861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8250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Skladová karta - uložení hnoje na zemědělské půdě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00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smtClean="0">
                          <a:effectLst/>
                        </a:rPr>
                        <a:t>Zemědělský závod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Jan Kučera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Polní složiště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U křížku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Měrná jednotka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tuny (v přepočtu z chlévské mrvy na hnůj)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39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Období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2018 - 2019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DPB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8501/3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549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58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Datum (měsíc, rok)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Druh hnojiva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Příjem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Výdej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Zásoba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Poznámka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skotu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300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300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46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prasat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25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325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20.06. oborání složiště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skotu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300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625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prasat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25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650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VIII.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skotu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300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950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VIII.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prasat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25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 dirty="0">
                          <a:effectLst/>
                        </a:rPr>
                        <a:t>975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VIII.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směs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850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125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hnojení pod řepky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IX. 2018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hnůj skotu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300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u="none" strike="noStrike">
                          <a:effectLst/>
                        </a:rPr>
                        <a:t>425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679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6" marR="8176" marT="8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526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/>
              <a:t>Skladování tekutých statkových hnojiv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Zabránit </a:t>
            </a:r>
            <a:r>
              <a:rPr lang="cs-CZ" sz="2000" dirty="0"/>
              <a:t>úniku do okolí a vod, včetně zabezpečení systému zjištění úniku. </a:t>
            </a:r>
            <a:r>
              <a:rPr lang="cs-CZ" sz="2000" dirty="0" smtClean="0"/>
              <a:t>Zkoušky těsnosti (§ 39 zákona o vodách).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Skladují </a:t>
            </a:r>
            <a:r>
              <a:rPr lang="cs-CZ" sz="2000" dirty="0"/>
              <a:t>se v nepropustných </a:t>
            </a:r>
            <a:r>
              <a:rPr lang="cs-CZ" sz="2000" dirty="0" smtClean="0"/>
              <a:t>nádržích</a:t>
            </a:r>
            <a:r>
              <a:rPr lang="cs-CZ" sz="2000" dirty="0"/>
              <a:t>, v zemních jímkách nebo v podroštových prostorech ve stájích se zamezením přítoku povrchových nebo srážkových </a:t>
            </a:r>
            <a:r>
              <a:rPr lang="cs-CZ" sz="2000" dirty="0" smtClean="0"/>
              <a:t>vod. </a:t>
            </a:r>
          </a:p>
          <a:p>
            <a:pPr>
              <a:spcBef>
                <a:spcPts val="600"/>
              </a:spcBef>
              <a:defRPr/>
            </a:pPr>
            <a:r>
              <a:rPr lang="cs-CZ" sz="2000" dirty="0"/>
              <a:t>U chovů hospodářských zvířat, které jsou nově uváděny do provozu a svou projektovanou kapacitou spadají mezi stacionární zdroje podle zákona o ochraně ovzduší, musí být ve skladech použity skladech </a:t>
            </a:r>
            <a:r>
              <a:rPr lang="cs-CZ" sz="2000" err="1"/>
              <a:t>nízkoemisní</a:t>
            </a:r>
            <a:r>
              <a:rPr lang="cs-CZ" sz="2000"/>
              <a:t> </a:t>
            </a:r>
            <a:r>
              <a:rPr lang="cs-CZ" sz="2000" smtClean="0"/>
              <a:t>systémy.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Kapacitu </a:t>
            </a:r>
            <a:r>
              <a:rPr lang="cs-CZ" sz="2000" dirty="0"/>
              <a:t>skladu </a:t>
            </a:r>
            <a:r>
              <a:rPr lang="cs-CZ" sz="2000" b="1" dirty="0"/>
              <a:t>lze snížit až na dvouměsíční produkci</a:t>
            </a:r>
            <a:r>
              <a:rPr lang="cs-CZ" sz="2000" dirty="0"/>
              <a:t>, pokud jsou statková hnojiva uváděna do oběhu, jsou z nich vyráběna organická hnojiva </a:t>
            </a:r>
            <a:r>
              <a:rPr lang="cs-CZ" sz="2000" dirty="0" smtClean="0"/>
              <a:t>(např. při výrobě bioplynu), </a:t>
            </a:r>
            <a:r>
              <a:rPr lang="cs-CZ" sz="2000" dirty="0"/>
              <a:t>nebo jsou likvidována jako odpad. </a:t>
            </a:r>
          </a:p>
          <a:p>
            <a:pPr>
              <a:defRPr/>
            </a:pP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716752"/>
              </p:ext>
            </p:extLst>
          </p:nvPr>
        </p:nvGraphicFramePr>
        <p:xfrm>
          <a:off x="107504" y="5301208"/>
          <a:ext cx="8892604" cy="1493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965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2878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Skladovací kapacita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Produkce kejdy (měsíce)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smtClean="0"/>
                        <a:t>Produkce močůvky </a:t>
                      </a:r>
                      <a:r>
                        <a:rPr lang="cs-CZ" sz="2000" dirty="0" smtClean="0"/>
                        <a:t>(měsíce)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Produkce hnojůvky (měsíce)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969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Mimo ZOD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540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ZOD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 marL="91431" marR="91431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/>
              <a:t>Skladování tuhých statkových hnojiv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>
          <a:xfrm>
            <a:off x="0" y="1557338"/>
            <a:ext cx="9036050" cy="53006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Na zpevněném hnojišti:</a:t>
            </a:r>
          </a:p>
          <a:p>
            <a:pPr>
              <a:defRPr/>
            </a:pPr>
            <a:r>
              <a:rPr lang="cs-CZ" sz="2000" dirty="0" smtClean="0"/>
              <a:t>Kapacita </a:t>
            </a:r>
            <a:r>
              <a:rPr lang="cs-CZ" sz="2000" dirty="0"/>
              <a:t>skladu musí obecně odpovídat </a:t>
            </a:r>
            <a:r>
              <a:rPr lang="cs-CZ" sz="2000" b="1" dirty="0" smtClean="0"/>
              <a:t>6ti měsíční produkci. </a:t>
            </a:r>
          </a:p>
          <a:p>
            <a:pPr>
              <a:defRPr/>
            </a:pPr>
            <a:r>
              <a:rPr lang="cs-CZ" sz="2000" dirty="0"/>
              <a:t>U chovů hospodářských zvířat, které jsou nově uváděny do provozu a svou projektovanou kapacitou spadají mezi stacionární zdroje podle zákona o ochraně ovzduší, musí být ve skladech použity skladech </a:t>
            </a:r>
            <a:r>
              <a:rPr lang="cs-CZ" sz="2000" dirty="0" err="1"/>
              <a:t>nízkoemisní</a:t>
            </a:r>
            <a:r>
              <a:rPr lang="cs-CZ" sz="2000" dirty="0"/>
              <a:t> </a:t>
            </a:r>
            <a:r>
              <a:rPr lang="cs-CZ" sz="2000" dirty="0" smtClean="0"/>
              <a:t>systémy.</a:t>
            </a:r>
            <a:endParaRPr lang="cs-CZ" sz="2000" b="1" dirty="0" smtClean="0"/>
          </a:p>
          <a:p>
            <a:pPr>
              <a:defRPr/>
            </a:pPr>
            <a:r>
              <a:rPr lang="cs-CZ" sz="2000" b="1" dirty="0" smtClean="0"/>
              <a:t>Nemusí být, pokud lze </a:t>
            </a:r>
            <a:r>
              <a:rPr lang="cs-CZ" sz="2000" b="1" dirty="0"/>
              <a:t>uložit </a:t>
            </a:r>
            <a:r>
              <a:rPr lang="cs-CZ" sz="2000" b="1" dirty="0" smtClean="0"/>
              <a:t>na </a:t>
            </a:r>
            <a:r>
              <a:rPr lang="cs-CZ" sz="2000" b="1" dirty="0"/>
              <a:t>zemědělskou půdu</a:t>
            </a:r>
            <a:r>
              <a:rPr lang="cs-CZ" sz="2000" dirty="0"/>
              <a:t>. </a:t>
            </a:r>
          </a:p>
          <a:p>
            <a:pPr>
              <a:defRPr/>
            </a:pPr>
            <a:r>
              <a:rPr lang="cs-CZ" sz="2000" dirty="0" smtClean="0"/>
              <a:t>Dno </a:t>
            </a:r>
            <a:r>
              <a:rPr lang="cs-CZ" sz="2000"/>
              <a:t>skladu </a:t>
            </a:r>
            <a:r>
              <a:rPr lang="cs-CZ" sz="2000" smtClean="0"/>
              <a:t>– </a:t>
            </a:r>
            <a:r>
              <a:rPr lang="cs-CZ" sz="2000" dirty="0" smtClean="0"/>
              <a:t>podélný </a:t>
            </a:r>
            <a:r>
              <a:rPr lang="cs-CZ" sz="2000" dirty="0"/>
              <a:t>sklon směrem k hnojůvkové jímce. </a:t>
            </a:r>
            <a:endParaRPr lang="cs-CZ" sz="2000" dirty="0" smtClean="0"/>
          </a:p>
          <a:p>
            <a:pPr>
              <a:defRPr/>
            </a:pPr>
            <a:r>
              <a:rPr lang="cs-CZ" sz="2000" dirty="0" smtClean="0"/>
              <a:t>Sklon </a:t>
            </a:r>
            <a:r>
              <a:rPr lang="cs-CZ" sz="2000" dirty="0"/>
              <a:t>dna manipulačních ploch </a:t>
            </a:r>
            <a:r>
              <a:rPr lang="cs-CZ" sz="2000" dirty="0" smtClean="0"/>
              <a:t>směr do </a:t>
            </a:r>
            <a:r>
              <a:rPr lang="cs-CZ" sz="2000" dirty="0"/>
              <a:t>sběrných žlábků nebo kanálků a do </a:t>
            </a:r>
            <a:r>
              <a:rPr lang="cs-CZ" sz="2000" dirty="0" smtClean="0"/>
              <a:t>jímky.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400" b="1" i="1" dirty="0" smtClean="0"/>
              <a:t>Technický stav všech skladovacích zařízení musí splňovat kvalitativní požadavky z hlediska ochrany vod, podle § 39, odst. 4, písm. b) a c) vodního zákona (= udržování skladů v dobrém technickém stavu, nepropustná úprava, vlastní kontrola min. 1x za 6 měsíců). </a:t>
            </a:r>
          </a:p>
          <a:p>
            <a:pPr>
              <a:defRPr/>
            </a:pPr>
            <a:endParaRPr lang="cs-CZ" sz="2400" dirty="0" smtClean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en-US" sz="3200" b="1" dirty="0"/>
              <a:t>Uložení tuhých statkových hnojiv na zemědělské půdě</a:t>
            </a:r>
            <a:endParaRPr lang="cs-CZ" altLang="cs-CZ" sz="3200" b="1" dirty="0"/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sz="2200" b="1" i="1" dirty="0" smtClean="0">
                <a:solidFill>
                  <a:srgbClr val="FF0000"/>
                </a:solidFill>
              </a:rPr>
              <a:t>Obecně:</a:t>
            </a:r>
            <a:r>
              <a:rPr lang="cs-CZ" altLang="en-US" sz="2200" b="1" i="1" dirty="0" smtClean="0"/>
              <a:t> </a:t>
            </a:r>
            <a:r>
              <a:rPr lang="cs-CZ" altLang="cs-CZ" sz="2200" dirty="0" smtClean="0"/>
              <a:t>pouze způsobem, který neohrozí životní prostředí a na místech schválených v havarijním plánu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2200" b="1" i="1" dirty="0" smtClean="0">
                <a:solidFill>
                  <a:srgbClr val="FF0000"/>
                </a:solidFill>
              </a:rPr>
              <a:t>Mimo ZOD: </a:t>
            </a:r>
            <a:r>
              <a:rPr lang="cs-CZ" altLang="cs-CZ" sz="2200" dirty="0" smtClean="0"/>
              <a:t>max. 24 měsíců, opakování nejdříve po 3 letech každoročního pěstování plodin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2200" b="1" i="1" dirty="0" smtClean="0">
                <a:solidFill>
                  <a:srgbClr val="FF0000"/>
                </a:solidFill>
              </a:rPr>
              <a:t>V ZOD: </a:t>
            </a:r>
            <a:r>
              <a:rPr lang="cs-CZ" altLang="cs-CZ" sz="2200" dirty="0" smtClean="0"/>
              <a:t>max. 12 měsíců </a:t>
            </a:r>
            <a:r>
              <a:rPr lang="cs-CZ" altLang="cs-CZ" sz="2200" b="1" dirty="0" smtClean="0"/>
              <a:t>(při meziskladování – max. 9 měsíců),</a:t>
            </a:r>
            <a:r>
              <a:rPr lang="cs-CZ" altLang="cs-CZ" sz="2200" dirty="0" smtClean="0"/>
              <a:t> opakování nejdříve po 4 letech </a:t>
            </a:r>
            <a:r>
              <a:rPr lang="cs-CZ" altLang="cs-CZ" sz="2200" b="1" dirty="0" smtClean="0"/>
              <a:t>každoročního pěstování plodin</a:t>
            </a:r>
          </a:p>
          <a:p>
            <a:pPr lvl="1" eaLnBrk="1" hangingPunct="1">
              <a:spcBef>
                <a:spcPct val="0"/>
              </a:spcBef>
            </a:pPr>
            <a:r>
              <a:rPr lang="cs-CZ" altLang="en-US" sz="2200" b="1" dirty="0" smtClean="0"/>
              <a:t>hnůj skotu, prasat, drůbeže </a:t>
            </a:r>
            <a:r>
              <a:rPr lang="cs-CZ" altLang="en-US" sz="2200" dirty="0" smtClean="0"/>
              <a:t>může být uložen na zemědělské půdě až po tříměsíčním skladování na hnojišti</a:t>
            </a:r>
          </a:p>
          <a:p>
            <a:pPr lvl="1" eaLnBrk="1" hangingPunct="1">
              <a:spcBef>
                <a:spcPct val="0"/>
              </a:spcBef>
            </a:pPr>
            <a:r>
              <a:rPr lang="cs-CZ" altLang="en-US" sz="2200" b="1" dirty="0" smtClean="0"/>
              <a:t>meziskladování se nevyžaduje</a:t>
            </a:r>
            <a:r>
              <a:rPr lang="cs-CZ" altLang="en-US" sz="2200" dirty="0" smtClean="0"/>
              <a:t> pro:</a:t>
            </a:r>
          </a:p>
          <a:p>
            <a:pPr lvl="2" eaLnBrk="1" hangingPunct="1">
              <a:spcBef>
                <a:spcPct val="0"/>
              </a:spcBef>
            </a:pPr>
            <a:r>
              <a:rPr lang="cs-CZ" altLang="en-US" sz="2200" dirty="0" smtClean="0"/>
              <a:t>hnůj z hluboké podestýlky, který se shromažďoval ve stáji </a:t>
            </a:r>
            <a:br>
              <a:rPr lang="cs-CZ" altLang="en-US" sz="2200" dirty="0" smtClean="0"/>
            </a:br>
            <a:r>
              <a:rPr lang="cs-CZ" altLang="en-US" sz="2200" dirty="0" smtClean="0"/>
              <a:t>nejméně 3 týdny</a:t>
            </a:r>
          </a:p>
          <a:p>
            <a:pPr lvl="2" eaLnBrk="1" hangingPunct="1">
              <a:spcBef>
                <a:spcPct val="0"/>
              </a:spcBef>
            </a:pPr>
            <a:r>
              <a:rPr lang="cs-CZ" altLang="en-US" sz="2200" dirty="0" smtClean="0"/>
              <a:t>hnůj skotu ze stelivových provozů bez produkce močůvky, </a:t>
            </a:r>
            <a:br>
              <a:rPr lang="cs-CZ" altLang="en-US" sz="2200" dirty="0" smtClean="0"/>
            </a:br>
            <a:r>
              <a:rPr lang="cs-CZ" altLang="en-US" sz="2200" dirty="0" smtClean="0"/>
              <a:t>při </a:t>
            </a:r>
            <a:r>
              <a:rPr lang="cs-CZ" altLang="en-US" sz="2200" b="1" dirty="0" smtClean="0"/>
              <a:t>průměrné</a:t>
            </a:r>
            <a:r>
              <a:rPr lang="cs-CZ" altLang="en-US" sz="2200" dirty="0" smtClean="0"/>
              <a:t> denní spotřebě steliva nad 6 kg/DJ </a:t>
            </a:r>
            <a:r>
              <a:rPr lang="cs-CZ" altLang="en-US" sz="2200" b="1" dirty="0" smtClean="0"/>
              <a:t>(nebo jeho následném doplnění) </a:t>
            </a:r>
            <a:endParaRPr lang="cs-CZ" altLang="en-US" sz="2200" dirty="0" smtClean="0"/>
          </a:p>
          <a:p>
            <a:pPr lvl="2" eaLnBrk="1" hangingPunct="1">
              <a:spcBef>
                <a:spcPct val="0"/>
              </a:spcBef>
            </a:pPr>
            <a:r>
              <a:rPr lang="cs-CZ" altLang="en-US" sz="2200" dirty="0" smtClean="0"/>
              <a:t>statková hnojiva od jiných druhů zvířat (koně, ovce, kozy)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07504" y="115888"/>
            <a:ext cx="8928992" cy="108086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2800" b="1" dirty="0" smtClean="0"/>
              <a:t>Výběr míst vhodných k uložení statkových hnojiv,</a:t>
            </a:r>
            <a:br>
              <a:rPr lang="cs-CZ" altLang="cs-CZ" sz="2800" b="1" dirty="0" smtClean="0"/>
            </a:br>
            <a:r>
              <a:rPr lang="cs-CZ" sz="2800" b="1" dirty="0" smtClean="0"/>
              <a:t>kompost </a:t>
            </a:r>
            <a:r>
              <a:rPr lang="cs-CZ" sz="2800" b="1" dirty="0"/>
              <a:t>a separát </a:t>
            </a:r>
            <a:r>
              <a:rPr lang="cs-CZ" sz="2800" b="1" dirty="0" err="1"/>
              <a:t>digestátu</a:t>
            </a:r>
            <a:r>
              <a:rPr lang="cs-CZ" sz="2800" b="1" dirty="0"/>
              <a:t> </a:t>
            </a:r>
            <a:r>
              <a:rPr lang="cs-CZ" sz="2800" b="1" dirty="0" smtClean="0"/>
              <a:t>na zemědělské půdě v ZOD</a:t>
            </a:r>
            <a:endParaRPr lang="cs-CZ" altLang="cs-CZ" sz="2800" b="1" dirty="0" smtClean="0"/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>
          <a:xfrm>
            <a:off x="107950" y="1628775"/>
            <a:ext cx="8928100" cy="5113338"/>
          </a:xfrm>
        </p:spPr>
        <p:txBody>
          <a:bodyPr/>
          <a:lstStyle/>
          <a:p>
            <a:pPr lvl="1" eaLnBrk="1" hangingPunct="1"/>
            <a:r>
              <a:rPr lang="cs-CZ" altLang="cs-CZ" sz="2400" b="1" dirty="0" smtClean="0"/>
              <a:t>dostatečná vzdálenost od útvarů povrchových vod </a:t>
            </a:r>
            <a:r>
              <a:rPr lang="cs-CZ" altLang="cs-CZ" sz="2400" dirty="0" smtClean="0"/>
              <a:t/>
            </a:r>
            <a:br>
              <a:rPr lang="cs-CZ" altLang="cs-CZ" sz="2400" dirty="0" smtClean="0"/>
            </a:br>
            <a:r>
              <a:rPr lang="cs-CZ" altLang="cs-CZ" sz="2400" dirty="0" smtClean="0"/>
              <a:t>(min. 50 m, min. 100 m při sklonitosti pozemku nad 5°)</a:t>
            </a:r>
          </a:p>
          <a:p>
            <a:pPr lvl="1" eaLnBrk="1" hangingPunct="1"/>
            <a:r>
              <a:rPr lang="cs-CZ" altLang="cs-CZ" sz="2400" b="1" dirty="0" smtClean="0"/>
              <a:t>mimo půdy meliorované, erozně ohrožené, písčité, </a:t>
            </a:r>
            <a:br>
              <a:rPr lang="cs-CZ" altLang="cs-CZ" sz="2400" b="1" dirty="0" smtClean="0"/>
            </a:br>
            <a:r>
              <a:rPr lang="cs-CZ" altLang="cs-CZ" sz="2400" b="1" dirty="0" smtClean="0"/>
              <a:t>s velmi propustným podložím nebo zamokřené </a:t>
            </a:r>
            <a:r>
              <a:rPr lang="cs-CZ" altLang="cs-CZ" sz="2400" i="1" dirty="0" smtClean="0"/>
              <a:t>(mapa v LPIS)</a:t>
            </a:r>
          </a:p>
          <a:p>
            <a:pPr lvl="1" eaLnBrk="1" hangingPunct="1"/>
            <a:r>
              <a:rPr lang="cs-CZ" altLang="cs-CZ" sz="2400" b="1" smtClean="0"/>
              <a:t>řádné </a:t>
            </a:r>
            <a:r>
              <a:rPr lang="cs-CZ" altLang="cs-CZ" sz="2400" b="1" dirty="0" smtClean="0"/>
              <a:t>ošetřování skládky </a:t>
            </a:r>
            <a:r>
              <a:rPr lang="cs-CZ" altLang="cs-CZ" sz="2400" dirty="0" smtClean="0"/>
              <a:t>(netýká se kompostu): </a:t>
            </a:r>
          </a:p>
          <a:p>
            <a:pPr lvl="2" eaLnBrk="1" hangingPunct="1"/>
            <a:r>
              <a:rPr lang="cs-CZ" altLang="cs-CZ" sz="2400" dirty="0" smtClean="0"/>
              <a:t>zabránění přítoku povrchové vody a odtoku hnojůvky </a:t>
            </a:r>
            <a:br>
              <a:rPr lang="cs-CZ" altLang="cs-CZ" sz="2400" dirty="0" smtClean="0"/>
            </a:br>
            <a:r>
              <a:rPr lang="cs-CZ" altLang="cs-CZ" sz="2400" i="1" dirty="0" smtClean="0"/>
              <a:t>(záchytné brázdy, přihrnutí zeminy, přidání slámy apod.)</a:t>
            </a:r>
          </a:p>
          <a:p>
            <a:pPr lvl="2" eaLnBrk="1" hangingPunct="1"/>
            <a:r>
              <a:rPr lang="cs-CZ" altLang="cs-CZ" sz="2400" dirty="0" smtClean="0"/>
              <a:t>péče o celkový vzhled skládky statkových hnojiv </a:t>
            </a:r>
            <a:br>
              <a:rPr lang="cs-CZ" altLang="cs-CZ" sz="2400" dirty="0" smtClean="0"/>
            </a:br>
            <a:r>
              <a:rPr lang="cs-CZ" altLang="cs-CZ" sz="2400" dirty="0" smtClean="0"/>
              <a:t>(minimální výše 1,7 m, max. šířka 20 m, orientace delší stranou po spádnici) </a:t>
            </a:r>
            <a:endParaRPr lang="cs-CZ" altLang="cs-CZ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2800" b="1" dirty="0" smtClean="0"/>
              <a:t>Místa nevhodná pro uložení hnoje, </a:t>
            </a:r>
            <a:r>
              <a:rPr lang="cs-CZ" sz="2800" b="1" dirty="0" smtClean="0"/>
              <a:t>separátu </a:t>
            </a:r>
            <a:r>
              <a:rPr lang="cs-CZ" sz="2800" b="1" dirty="0" err="1"/>
              <a:t>digestátu</a:t>
            </a:r>
            <a:r>
              <a:rPr lang="cs-CZ" altLang="cs-CZ" sz="2800" b="1" dirty="0" smtClean="0"/>
              <a:t> a kompostu v LPIS</a:t>
            </a:r>
          </a:p>
        </p:txBody>
      </p:sp>
      <p:sp>
        <p:nvSpPr>
          <p:cNvPr id="29699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pic>
        <p:nvPicPr>
          <p:cNvPr id="29700" name="Obrázek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7920037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07504" y="115888"/>
            <a:ext cx="8928992" cy="108086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 smtClean="0"/>
              <a:t>Provozování </a:t>
            </a:r>
            <a:r>
              <a:rPr lang="cs-CZ" altLang="cs-CZ" sz="3200" b="1" dirty="0" err="1" smtClean="0"/>
              <a:t>příkrmiště</a:t>
            </a:r>
            <a:endParaRPr lang="cs-CZ" altLang="cs-CZ" sz="3200" b="1" dirty="0" smtClean="0"/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>
          <a:xfrm>
            <a:off x="107950" y="1628775"/>
            <a:ext cx="8928100" cy="5113338"/>
          </a:xfrm>
        </p:spPr>
        <p:txBody>
          <a:bodyPr/>
          <a:lstStyle/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cs-CZ" sz="2400" b="1" dirty="0"/>
              <a:t>Definice </a:t>
            </a:r>
            <a:r>
              <a:rPr lang="cs-CZ" sz="2400" b="1" dirty="0" err="1" smtClean="0"/>
              <a:t>příkrmiště</a:t>
            </a:r>
            <a:r>
              <a:rPr lang="cs-CZ" sz="2400" b="1" dirty="0" smtClean="0"/>
              <a:t> dle zákona o hnojivech</a:t>
            </a:r>
            <a:r>
              <a:rPr lang="cs-CZ" sz="2400" b="1" smtClean="0"/>
              <a:t>: </a:t>
            </a:r>
            <a:r>
              <a:rPr lang="cs-CZ" sz="2400" smtClean="0"/>
              <a:t>část </a:t>
            </a:r>
            <a:r>
              <a:rPr lang="cs-CZ" sz="2400" dirty="0"/>
              <a:t>hospodářství na zemědělské půdě pod širým nebem, kde kromě pastvy dochází i k další chovatelské péči, zejména přikrmování, s větším soustředěním hospodářských zvířat na plochu než při pastvě.</a:t>
            </a:r>
          </a:p>
          <a:p>
            <a:r>
              <a:rPr lang="cs-CZ" sz="2400" dirty="0" err="1" smtClean="0"/>
              <a:t>Příkrmiště</a:t>
            </a:r>
            <a:r>
              <a:rPr lang="cs-CZ" sz="2400" dirty="0" smtClean="0"/>
              <a:t> </a:t>
            </a:r>
            <a:r>
              <a:rPr lang="cs-CZ" sz="2400" dirty="0"/>
              <a:t>je možné provozovat, pokud je </a:t>
            </a:r>
            <a:endParaRPr lang="cs-CZ" sz="2800" dirty="0"/>
          </a:p>
          <a:p>
            <a:pPr lvl="1"/>
            <a:r>
              <a:rPr lang="cs-CZ" sz="2100" dirty="0"/>
              <a:t>vzdáleno nejméně 50 m od útvaru povrchových vod nebo na zemědělských pozemcích se sklonitostí vyšší než 5 stupňů nejméně 100 m od útvaru povrchových vod a </a:t>
            </a:r>
            <a:endParaRPr lang="cs-CZ" sz="2500" dirty="0"/>
          </a:p>
          <a:p>
            <a:pPr lvl="1"/>
            <a:r>
              <a:rPr lang="cs-CZ" sz="2100" dirty="0"/>
              <a:t>nejméně jednou ročně v období od 1. února do 30. dubna provedeno odstranění výkalů, steliva a zbytků krmiv</a:t>
            </a:r>
            <a:r>
              <a:rPr lang="cs-CZ" sz="2100" dirty="0" smtClean="0"/>
              <a:t>.</a:t>
            </a:r>
          </a:p>
          <a:p>
            <a:pPr marL="46038" indent="0">
              <a:buNone/>
            </a:pPr>
            <a:r>
              <a:rPr lang="cs-CZ" sz="2400" dirty="0" smtClean="0"/>
              <a:t>Vzhledem k tomu, že při provozu </a:t>
            </a:r>
            <a:r>
              <a:rPr lang="cs-CZ" sz="2400" dirty="0" err="1" smtClean="0"/>
              <a:t>příkrmiště</a:t>
            </a:r>
            <a:r>
              <a:rPr lang="cs-CZ" sz="2400" dirty="0" smtClean="0"/>
              <a:t> vznikají tzv. závadné látky, </a:t>
            </a:r>
            <a:r>
              <a:rPr lang="cs-CZ" sz="2400" smtClean="0"/>
              <a:t>a </a:t>
            </a:r>
            <a:r>
              <a:rPr lang="cs-CZ" sz="2400" smtClean="0"/>
              <a:t>jedná </a:t>
            </a:r>
            <a:r>
              <a:rPr lang="cs-CZ" sz="2400" dirty="0" smtClean="0"/>
              <a:t>se tak o potenciální zdroj znečištění vod</a:t>
            </a:r>
            <a:r>
              <a:rPr lang="cs-CZ" sz="2400" smtClean="0"/>
              <a:t>, </a:t>
            </a:r>
            <a:r>
              <a:rPr lang="cs-CZ" sz="2400" smtClean="0"/>
              <a:t>měla </a:t>
            </a:r>
            <a:r>
              <a:rPr lang="cs-CZ" sz="2400" dirty="0" smtClean="0"/>
              <a:t>by být místa </a:t>
            </a:r>
            <a:r>
              <a:rPr lang="cs-CZ" sz="2400" dirty="0" err="1" smtClean="0"/>
              <a:t>příkrmišť</a:t>
            </a:r>
            <a:r>
              <a:rPr lang="cs-CZ" sz="2400" dirty="0" smtClean="0"/>
              <a:t> schválená v </a:t>
            </a:r>
            <a:r>
              <a:rPr lang="cs-CZ" sz="2400" smtClean="0"/>
              <a:t>havarijním </a:t>
            </a:r>
            <a:r>
              <a:rPr lang="cs-CZ" sz="2400" smtClean="0"/>
              <a:t>plánu (dle § 39 vodního zákona).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32666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2"/>
          <p:cNvSpPr>
            <a:spLocks noGrp="1"/>
          </p:cNvSpPr>
          <p:nvPr>
            <p:ph type="title"/>
          </p:nvPr>
        </p:nvSpPr>
        <p:spPr>
          <a:xfrm>
            <a:off x="107504" y="115888"/>
            <a:ext cx="8928546" cy="1103312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/>
            <a:r>
              <a:rPr lang="cs-CZ" altLang="cs-CZ" sz="4000" b="1" dirty="0"/>
              <a:t>Zákon č. 156/1998 Sb., o hnojivech</a:t>
            </a:r>
          </a:p>
        </p:txBody>
      </p:sp>
      <p:sp>
        <p:nvSpPr>
          <p:cNvPr id="10243" name="Zástupný symbol pro obsah 3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041305"/>
          </a:xfrm>
        </p:spPr>
        <p:txBody>
          <a:bodyPr/>
          <a:lstStyle/>
          <a:p>
            <a:r>
              <a:rPr lang="cs-CZ" altLang="cs-CZ" sz="2200" b="1"/>
              <a:t>Novela </a:t>
            </a:r>
            <a:r>
              <a:rPr lang="cs-CZ" altLang="cs-CZ" sz="2200" b="1"/>
              <a:t>zákona </a:t>
            </a:r>
            <a:r>
              <a:rPr lang="cs-CZ" altLang="cs-CZ" sz="2200" b="1" smtClean="0"/>
              <a:t>č. 156/1998 Sb., o </a:t>
            </a:r>
            <a:r>
              <a:rPr lang="cs-CZ" altLang="cs-CZ" sz="2200" b="1"/>
              <a:t>hnojivech </a:t>
            </a:r>
            <a:r>
              <a:rPr lang="cs-CZ" altLang="cs-CZ" sz="2200" b="1" smtClean="0"/>
              <a:t>(pod č</a:t>
            </a:r>
            <a:r>
              <a:rPr lang="cs-CZ" altLang="cs-CZ" sz="2200" b="1"/>
              <a:t>. </a:t>
            </a:r>
            <a:r>
              <a:rPr lang="cs-CZ" altLang="cs-CZ" sz="2200" b="1"/>
              <a:t>299/2021 </a:t>
            </a:r>
            <a:r>
              <a:rPr lang="cs-CZ" altLang="cs-CZ" sz="2200" b="1" smtClean="0"/>
              <a:t>Sb.) </a:t>
            </a:r>
            <a:br>
              <a:rPr lang="cs-CZ" altLang="cs-CZ" sz="2200" b="1" smtClean="0"/>
            </a:br>
            <a:r>
              <a:rPr lang="cs-CZ" altLang="cs-CZ" sz="2200" b="1" smtClean="0"/>
              <a:t>– účinnost změn </a:t>
            </a:r>
            <a:r>
              <a:rPr lang="cs-CZ" altLang="cs-CZ" sz="2200" b="1"/>
              <a:t>od 1</a:t>
            </a:r>
            <a:r>
              <a:rPr lang="cs-CZ" altLang="cs-CZ" sz="2200" b="1"/>
              <a:t>. </a:t>
            </a:r>
            <a:r>
              <a:rPr lang="cs-CZ" altLang="cs-CZ" sz="2200" b="1" smtClean="0"/>
              <a:t>10. 2021</a:t>
            </a:r>
            <a:endParaRPr lang="cs-CZ" altLang="cs-CZ" sz="2200" b="1" smtClean="0"/>
          </a:p>
          <a:p>
            <a:pPr lvl="1"/>
            <a:r>
              <a:rPr lang="cs-CZ" sz="2200" smtClean="0"/>
              <a:t>mimo 2 </a:t>
            </a:r>
            <a:r>
              <a:rPr lang="cs-CZ" sz="2200"/>
              <a:t>novelizační </a:t>
            </a:r>
            <a:r>
              <a:rPr lang="cs-CZ" sz="2200" smtClean="0"/>
              <a:t>body s odloženou účinností </a:t>
            </a:r>
            <a:r>
              <a:rPr lang="cs-CZ" sz="2200" b="1"/>
              <a:t>od </a:t>
            </a:r>
            <a:r>
              <a:rPr lang="cs-CZ" sz="2200" b="1" smtClean="0"/>
              <a:t>1. 1. 2022</a:t>
            </a:r>
            <a:endParaRPr lang="cs-CZ" sz="2200" smtClean="0"/>
          </a:p>
          <a:p>
            <a:pPr lvl="2"/>
            <a:r>
              <a:rPr lang="cs-CZ" sz="1800" smtClean="0"/>
              <a:t>§ </a:t>
            </a:r>
            <a:r>
              <a:rPr lang="cs-CZ" sz="1800" dirty="0"/>
              <a:t>9 odst. 7 písm. c) – vedení evidence o výnosu sklizeného hlavního a </a:t>
            </a:r>
            <a:r>
              <a:rPr lang="cs-CZ" sz="1800"/>
              <a:t>vedlejšího </a:t>
            </a:r>
            <a:r>
              <a:rPr lang="cs-CZ" sz="1800" smtClean="0"/>
              <a:t>produktu (platí pro všechny zemědělské podnikatele),</a:t>
            </a:r>
            <a:endParaRPr lang="cs-CZ" sz="1800" dirty="0"/>
          </a:p>
          <a:p>
            <a:pPr lvl="2"/>
            <a:r>
              <a:rPr lang="cs-CZ" sz="1800" dirty="0"/>
              <a:t>§ 9 odst. 8 – </a:t>
            </a:r>
            <a:r>
              <a:rPr lang="cs-CZ" sz="1800"/>
              <a:t>vedení </a:t>
            </a:r>
            <a:r>
              <a:rPr lang="cs-CZ" sz="1800" smtClean="0"/>
              <a:t>evidence hnojení a evidence výnosů elektronickou </a:t>
            </a:r>
            <a:r>
              <a:rPr lang="cs-CZ" sz="1800"/>
              <a:t>formou </a:t>
            </a:r>
            <a:r>
              <a:rPr lang="cs-CZ" sz="1800" smtClean="0"/>
              <a:t/>
            </a:r>
            <a:br>
              <a:rPr lang="cs-CZ" sz="1800" smtClean="0"/>
            </a:br>
            <a:r>
              <a:rPr lang="cs-CZ" sz="1800" smtClean="0"/>
              <a:t>(</a:t>
            </a:r>
            <a:r>
              <a:rPr lang="cs-CZ" sz="1800" dirty="0"/>
              <a:t>platí pro zemědělské podnikatele hospodařící na výměře větší než 20 </a:t>
            </a:r>
            <a:r>
              <a:rPr lang="cs-CZ" sz="1800"/>
              <a:t>ha</a:t>
            </a:r>
            <a:r>
              <a:rPr lang="cs-CZ" sz="1800" smtClean="0"/>
              <a:t>)</a:t>
            </a:r>
            <a:endParaRPr lang="cs-CZ" sz="1800" dirty="0" smtClean="0"/>
          </a:p>
          <a:p>
            <a:r>
              <a:rPr lang="cs-CZ" altLang="cs-CZ" sz="1800" b="1" dirty="0" smtClean="0"/>
              <a:t>Novela vyhlášky </a:t>
            </a:r>
            <a:r>
              <a:rPr lang="cs-CZ" altLang="cs-CZ" sz="1800" b="1" dirty="0"/>
              <a:t>č. 474/2000 Sb., o stanovení požadavků na </a:t>
            </a:r>
            <a:r>
              <a:rPr lang="cs-CZ" altLang="cs-CZ" sz="1800" b="1" smtClean="0"/>
              <a:t>hnojiva </a:t>
            </a:r>
            <a:r>
              <a:rPr lang="cs-CZ" altLang="cs-CZ" sz="1800" smtClean="0"/>
              <a:t>(č. 312/2021 Sb.)</a:t>
            </a:r>
            <a:r>
              <a:rPr lang="cs-CZ" altLang="cs-CZ" sz="1800" dirty="0" smtClean="0"/>
              <a:t/>
            </a:r>
            <a:br>
              <a:rPr lang="cs-CZ" altLang="cs-CZ" sz="1800" dirty="0" smtClean="0"/>
            </a:br>
            <a:r>
              <a:rPr lang="cs-CZ" altLang="cs-CZ" sz="1800" dirty="0" smtClean="0"/>
              <a:t>– účinnost od 1. 10</a:t>
            </a:r>
            <a:r>
              <a:rPr lang="cs-CZ" altLang="cs-CZ" sz="1800" smtClean="0"/>
              <a:t>. </a:t>
            </a:r>
            <a:r>
              <a:rPr lang="cs-CZ" altLang="cs-CZ" sz="1800"/>
              <a:t>2021, další novela pod č. 392/2021 Sb. – účinnost od 1</a:t>
            </a:r>
            <a:r>
              <a:rPr lang="cs-CZ" altLang="cs-CZ" sz="1800"/>
              <a:t>. </a:t>
            </a:r>
            <a:r>
              <a:rPr lang="cs-CZ" altLang="cs-CZ" sz="1800" smtClean="0"/>
              <a:t>11. </a:t>
            </a:r>
            <a:r>
              <a:rPr lang="cs-CZ" altLang="cs-CZ" sz="1800"/>
              <a:t>2021</a:t>
            </a:r>
            <a:endParaRPr lang="cs-CZ" altLang="cs-CZ" sz="1800" dirty="0" smtClean="0"/>
          </a:p>
          <a:p>
            <a:r>
              <a:rPr lang="cs-CZ" altLang="cs-CZ" sz="1800" b="1" dirty="0" smtClean="0"/>
              <a:t>Nová vyhláška č. 309/2021 Sb.</a:t>
            </a:r>
            <a:r>
              <a:rPr lang="cs-CZ" altLang="cs-CZ" sz="1800" dirty="0" smtClean="0"/>
              <a:t>, </a:t>
            </a:r>
            <a:r>
              <a:rPr lang="cs-CZ" altLang="cs-CZ" sz="1800" b="1" dirty="0" smtClean="0"/>
              <a:t>o odběrech a chemických a biologických rozborech vzorků hnojiv</a:t>
            </a:r>
            <a:r>
              <a:rPr lang="cs-CZ" altLang="cs-CZ" sz="1800" dirty="0" smtClean="0"/>
              <a:t>,</a:t>
            </a:r>
            <a:r>
              <a:rPr lang="cs-CZ" sz="1800" dirty="0" smtClean="0"/>
              <a:t> </a:t>
            </a:r>
            <a:r>
              <a:rPr lang="cs-CZ" sz="1800" dirty="0"/>
              <a:t>která s účinností od 1. </a:t>
            </a:r>
            <a:r>
              <a:rPr lang="cs-CZ" sz="1800" dirty="0" smtClean="0"/>
              <a:t>10. 2021 </a:t>
            </a:r>
            <a:r>
              <a:rPr lang="cs-CZ" sz="1800" dirty="0"/>
              <a:t>ruší </a:t>
            </a:r>
            <a:r>
              <a:rPr lang="cs-CZ" sz="1800"/>
              <a:t>a </a:t>
            </a:r>
            <a:r>
              <a:rPr lang="cs-CZ" sz="1800" smtClean="0"/>
              <a:t>nahrazuje </a:t>
            </a:r>
            <a:r>
              <a:rPr lang="cs-CZ" sz="1800" dirty="0"/>
              <a:t>vyhlášku č. 273/1998 </a:t>
            </a:r>
            <a:r>
              <a:rPr lang="cs-CZ" sz="1800" dirty="0" smtClean="0"/>
              <a:t>Sb.</a:t>
            </a:r>
          </a:p>
          <a:p>
            <a:r>
              <a:rPr lang="cs-CZ" altLang="cs-CZ" sz="1800" b="1" dirty="0"/>
              <a:t>Novela vyhlášky č. 377/2013 Sb., o skladování a způsobu </a:t>
            </a:r>
            <a:r>
              <a:rPr lang="cs-CZ" altLang="cs-CZ" sz="1800" b="1"/>
              <a:t>používání </a:t>
            </a:r>
            <a:r>
              <a:rPr lang="cs-CZ" altLang="cs-CZ" sz="1800" b="1" smtClean="0"/>
              <a:t>hnojiv</a:t>
            </a:r>
            <a:r>
              <a:rPr lang="cs-CZ" altLang="cs-CZ" sz="1800" smtClean="0"/>
              <a:t>, </a:t>
            </a:r>
            <a:br>
              <a:rPr lang="cs-CZ" altLang="cs-CZ" sz="1800" smtClean="0"/>
            </a:br>
            <a:r>
              <a:rPr lang="cs-CZ" altLang="cs-CZ" sz="1800" smtClean="0"/>
              <a:t>vydaná pod </a:t>
            </a:r>
            <a:r>
              <a:rPr lang="cs-CZ" altLang="cs-CZ" sz="1800" smtClean="0"/>
              <a:t>č</a:t>
            </a:r>
            <a:r>
              <a:rPr lang="cs-CZ" altLang="cs-CZ" sz="1800"/>
              <a:t>. </a:t>
            </a:r>
            <a:r>
              <a:rPr lang="cs-CZ" altLang="cs-CZ" sz="1800" smtClean="0"/>
              <a:t>392/2021 </a:t>
            </a:r>
            <a:r>
              <a:rPr lang="cs-CZ" altLang="cs-CZ" sz="1800"/>
              <a:t>Sb</a:t>
            </a:r>
            <a:r>
              <a:rPr lang="cs-CZ" altLang="cs-CZ" sz="1800" smtClean="0"/>
              <a:t>. </a:t>
            </a:r>
            <a:r>
              <a:rPr lang="cs-CZ" altLang="cs-CZ" sz="1800" smtClean="0"/>
              <a:t>– </a:t>
            </a:r>
            <a:r>
              <a:rPr lang="cs-CZ" altLang="cs-CZ" sz="1800" dirty="0" smtClean="0"/>
              <a:t>účinnost od 1. 11</a:t>
            </a:r>
            <a:r>
              <a:rPr lang="cs-CZ" altLang="cs-CZ" sz="1800" smtClean="0"/>
              <a:t>. </a:t>
            </a:r>
            <a:r>
              <a:rPr lang="cs-CZ" altLang="cs-CZ" sz="1800" smtClean="0"/>
              <a:t>2021 </a:t>
            </a:r>
            <a:endParaRPr lang="cs-CZ" altLang="cs-CZ" sz="1800" dirty="0"/>
          </a:p>
          <a:p>
            <a:pPr lvl="1"/>
            <a:endParaRPr lang="cs-CZ" altLang="cs-CZ" sz="2400" dirty="0"/>
          </a:p>
          <a:p>
            <a:pPr lvl="1"/>
            <a:endParaRPr lang="cs-CZ" altLang="cs-CZ" sz="2400" dirty="0" smtClean="0"/>
          </a:p>
          <a:p>
            <a:pPr lvl="1"/>
            <a:endParaRPr lang="cs-CZ" altLang="cs-CZ" sz="2400" dirty="0"/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noFill/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sz="2200" dirty="0"/>
              <a:t>Objemná krmiva </a:t>
            </a:r>
            <a:r>
              <a:rPr lang="cs-CZ" sz="2200" dirty="0" smtClean="0"/>
              <a:t>určená </a:t>
            </a:r>
            <a:r>
              <a:rPr lang="cs-CZ" sz="2200" b="1" dirty="0" smtClean="0"/>
              <a:t>výhradně pro krmení hospodářských zvířat</a:t>
            </a:r>
            <a:r>
              <a:rPr lang="cs-CZ" sz="2200" dirty="0" smtClean="0"/>
              <a:t>, tedy siláž nebo </a:t>
            </a:r>
            <a:r>
              <a:rPr lang="cs-CZ" sz="2200" dirty="0" err="1" smtClean="0"/>
              <a:t>senáž</a:t>
            </a:r>
            <a:r>
              <a:rPr lang="cs-CZ" sz="2200" dirty="0" smtClean="0"/>
              <a:t> </a:t>
            </a:r>
            <a:r>
              <a:rPr lang="cs-CZ" sz="2200" dirty="0"/>
              <a:t>lze </a:t>
            </a:r>
            <a:r>
              <a:rPr lang="cs-CZ" sz="2200" dirty="0" smtClean="0"/>
              <a:t>skladovat </a:t>
            </a:r>
            <a:r>
              <a:rPr lang="cs-CZ" sz="2200" dirty="0"/>
              <a:t>volně ložená na zemědělské půdě jednorázově po dobu </a:t>
            </a:r>
            <a:r>
              <a:rPr lang="cs-CZ" sz="2200" dirty="0" smtClean="0"/>
              <a:t>max. 8 měsíců (celková hmotnost do 200 t, sklizeno nejvýše z 10 ha), a to jen za stanovených podmínek: </a:t>
            </a:r>
            <a:endParaRPr lang="cs-CZ" sz="2200" dirty="0"/>
          </a:p>
          <a:p>
            <a:pPr lvl="1">
              <a:spcBef>
                <a:spcPts val="0"/>
              </a:spcBef>
            </a:pPr>
            <a:r>
              <a:rPr lang="cs-CZ" sz="2000" dirty="0" smtClean="0"/>
              <a:t>vzdálenost min. 50 m od zvláště chráněných území (NP, CHKO, rezervace, přírodní památky, …)</a:t>
            </a:r>
          </a:p>
          <a:p>
            <a:pPr lvl="1">
              <a:spcBef>
                <a:spcPts val="0"/>
              </a:spcBef>
            </a:pPr>
            <a:r>
              <a:rPr lang="cs-CZ" sz="2000" dirty="0"/>
              <a:t>vzdálenost min. 50 m </a:t>
            </a:r>
            <a:r>
              <a:rPr lang="cs-CZ" sz="2000" dirty="0" smtClean="0"/>
              <a:t>od útvarů povrchových vod a od ochranných pásem vodních zdrojů (OPVZ)</a:t>
            </a:r>
          </a:p>
          <a:p>
            <a:pPr lvl="1">
              <a:spcBef>
                <a:spcPts val="0"/>
              </a:spcBef>
            </a:pPr>
            <a:r>
              <a:rPr lang="cs-CZ" sz="2000" dirty="0" smtClean="0"/>
              <a:t>pozemek – sklon do 5°, bez meliorace, bez zamokřených, propustných a lehkých písčitých půd</a:t>
            </a:r>
          </a:p>
          <a:p>
            <a:pPr lvl="1">
              <a:spcBef>
                <a:spcPts val="0"/>
              </a:spcBef>
            </a:pPr>
            <a:r>
              <a:rPr lang="cs-CZ" sz="2000" dirty="0" smtClean="0"/>
              <a:t>zabezpečit, aby nedocházelo k ohrožení jakosti vod, poškození půd ani krmiv zeminou</a:t>
            </a:r>
            <a:endParaRPr lang="cs-CZ" sz="2000" dirty="0"/>
          </a:p>
          <a:p>
            <a:pPr lvl="1">
              <a:spcBef>
                <a:spcPts val="0"/>
              </a:spcBef>
            </a:pPr>
            <a:r>
              <a:rPr lang="cs-CZ" sz="2000" dirty="0"/>
              <a:t>s</a:t>
            </a:r>
            <a:r>
              <a:rPr lang="cs-CZ" sz="2000" dirty="0" smtClean="0"/>
              <a:t>ušina materiálu větší </a:t>
            </a:r>
            <a:r>
              <a:rPr lang="cs-CZ" sz="2000" dirty="0"/>
              <a:t>než </a:t>
            </a:r>
            <a:r>
              <a:rPr lang="cs-CZ" sz="2000" dirty="0" smtClean="0"/>
              <a:t>33 %</a:t>
            </a:r>
            <a:endParaRPr lang="cs-CZ" sz="2000" dirty="0"/>
          </a:p>
          <a:p>
            <a:pPr lvl="1">
              <a:spcBef>
                <a:spcPts val="0"/>
              </a:spcBef>
            </a:pPr>
            <a:r>
              <a:rPr lang="cs-CZ" sz="2000" dirty="0" smtClean="0"/>
              <a:t>úložiště zakrýt </a:t>
            </a:r>
            <a:r>
              <a:rPr lang="cs-CZ" sz="2000" dirty="0"/>
              <a:t>tak, aby do něj nemohla vtékat srážková </a:t>
            </a:r>
            <a:r>
              <a:rPr lang="cs-CZ" sz="2000" dirty="0" smtClean="0"/>
              <a:t>ani povrchová voda</a:t>
            </a:r>
          </a:p>
          <a:p>
            <a:pPr lvl="1">
              <a:spcBef>
                <a:spcPts val="0"/>
              </a:spcBef>
            </a:pPr>
            <a:r>
              <a:rPr lang="cs-CZ" sz="2000" dirty="0" smtClean="0"/>
              <a:t>zabránit úniku výluhů </a:t>
            </a:r>
            <a:r>
              <a:rPr lang="cs-CZ" sz="2000" dirty="0"/>
              <a:t>mimo </a:t>
            </a:r>
            <a:r>
              <a:rPr lang="cs-CZ" sz="2000" dirty="0" smtClean="0"/>
              <a:t>úložiště </a:t>
            </a:r>
          </a:p>
          <a:p>
            <a:pPr lvl="1">
              <a:spcBef>
                <a:spcPts val="0"/>
              </a:spcBef>
            </a:pPr>
            <a:r>
              <a:rPr lang="cs-CZ" sz="2000" dirty="0" smtClean="0"/>
              <a:t>opakování na </a:t>
            </a:r>
            <a:r>
              <a:rPr lang="cs-CZ" sz="2000" dirty="0"/>
              <a:t>stejném místě </a:t>
            </a:r>
            <a:r>
              <a:rPr lang="cs-CZ" sz="2000" dirty="0" smtClean="0"/>
              <a:t>uložit krmiva nejdříve </a:t>
            </a:r>
            <a:r>
              <a:rPr lang="cs-CZ" sz="2000" dirty="0"/>
              <a:t>po 4 letech od </a:t>
            </a:r>
            <a:r>
              <a:rPr lang="cs-CZ" sz="2000" dirty="0" smtClean="0"/>
              <a:t>vyskladnění</a:t>
            </a:r>
            <a:endParaRPr lang="cs-CZ" sz="20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107504" y="116632"/>
            <a:ext cx="8928992" cy="1062608"/>
          </a:xfrm>
          <a:prstGeom prst="rect">
            <a:avLst/>
          </a:prstGeom>
          <a:solidFill>
            <a:srgbClr val="CCFF99">
              <a:alpha val="54000"/>
            </a:srgbClr>
          </a:solidFill>
          <a:ln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9pPr>
          </a:lstStyle>
          <a:p>
            <a:pPr algn="ctr" eaLnBrk="1" hangingPunct="1">
              <a:defRPr/>
            </a:pPr>
            <a:r>
              <a:rPr lang="cs-CZ" altLang="cs-CZ" sz="2800" b="1" dirty="0" smtClean="0">
                <a:solidFill>
                  <a:srgbClr val="000000"/>
                </a:solidFill>
              </a:rPr>
              <a:t>Vyhláška </a:t>
            </a:r>
            <a:r>
              <a:rPr lang="cs-CZ" altLang="cs-CZ" sz="2800" b="1" dirty="0">
                <a:solidFill>
                  <a:srgbClr val="000000"/>
                </a:solidFill>
              </a:rPr>
              <a:t>č. 295/2015 Sb., o provedení některých ustanovení </a:t>
            </a:r>
            <a:r>
              <a:rPr lang="cs-CZ" altLang="cs-CZ" sz="2800" b="1" dirty="0" smtClean="0">
                <a:solidFill>
                  <a:srgbClr val="000000"/>
                </a:solidFill>
              </a:rPr>
              <a:t>zákona </a:t>
            </a:r>
            <a:r>
              <a:rPr lang="cs-CZ" altLang="cs-CZ" sz="2800" b="1" dirty="0">
                <a:solidFill>
                  <a:srgbClr val="000000"/>
                </a:solidFill>
              </a:rPr>
              <a:t>o krmivech </a:t>
            </a:r>
            <a:r>
              <a:rPr lang="cs-CZ" altLang="cs-CZ" sz="2000" dirty="0" smtClean="0">
                <a:solidFill>
                  <a:srgbClr val="000000"/>
                </a:solidFill>
              </a:rPr>
              <a:t>(novela s účinností </a:t>
            </a:r>
            <a:r>
              <a:rPr lang="cs-CZ" altLang="cs-CZ" sz="2000" dirty="0">
                <a:solidFill>
                  <a:srgbClr val="000000"/>
                </a:solidFill>
              </a:rPr>
              <a:t>od </a:t>
            </a:r>
            <a:r>
              <a:rPr lang="cs-CZ" altLang="cs-CZ" sz="2000" smtClean="0">
                <a:solidFill>
                  <a:srgbClr val="000000"/>
                </a:solidFill>
              </a:rPr>
              <a:t>11</a:t>
            </a:r>
            <a:r>
              <a:rPr lang="cs-CZ" altLang="cs-CZ" sz="2000" smtClean="0">
                <a:solidFill>
                  <a:srgbClr val="000000"/>
                </a:solidFill>
              </a:rPr>
              <a:t>. 2. 2020</a:t>
            </a:r>
            <a:r>
              <a:rPr lang="cs-CZ" altLang="cs-CZ" sz="2000" dirty="0">
                <a:solidFill>
                  <a:srgbClr val="000000"/>
                </a:solidFill>
              </a:rPr>
              <a:t>)</a:t>
            </a:r>
            <a:endParaRPr lang="cs-CZ" altLang="cs-CZ" sz="3100" i="1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noFill/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sz="2200" dirty="0" smtClean="0"/>
              <a:t>Uvést půdu do původního stavu do 1 roku od zahájení skladování. </a:t>
            </a:r>
          </a:p>
          <a:p>
            <a:pPr>
              <a:spcBef>
                <a:spcPts val="0"/>
              </a:spcBef>
            </a:pPr>
            <a:r>
              <a:rPr lang="cs-CZ" sz="2200" dirty="0" smtClean="0"/>
              <a:t>Zahájení skladování oznámit orgánu ochrany ZPF, místo a dobu vodoprávnímu úřadu.</a:t>
            </a:r>
          </a:p>
          <a:p>
            <a:pPr>
              <a:spcBef>
                <a:spcPts val="0"/>
              </a:spcBef>
            </a:pPr>
            <a:r>
              <a:rPr lang="cs-CZ" sz="2200" dirty="0" smtClean="0"/>
              <a:t>Skladová karta úložiště – datum </a:t>
            </a:r>
            <a:r>
              <a:rPr lang="cs-CZ" sz="2200" dirty="0"/>
              <a:t>založení, sušina a množství naskladněného </a:t>
            </a:r>
            <a:r>
              <a:rPr lang="cs-CZ" sz="2200" dirty="0" smtClean="0"/>
              <a:t>materiálu, </a:t>
            </a:r>
            <a:r>
              <a:rPr lang="cs-CZ" sz="2200" dirty="0"/>
              <a:t>termín vyskladnění</a:t>
            </a:r>
            <a:r>
              <a:rPr lang="cs-CZ" sz="2200" dirty="0" smtClean="0"/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cs-CZ" sz="2200" dirty="0"/>
          </a:p>
          <a:p>
            <a:pPr>
              <a:spcBef>
                <a:spcPts val="0"/>
              </a:spcBef>
            </a:pPr>
            <a:r>
              <a:rPr lang="cs-CZ" sz="2200" dirty="0"/>
              <a:t>Při opakovaném uložení objemných krmiv nebo při jejich skladování na zemědělské půdě po dobu delší než </a:t>
            </a:r>
            <a:r>
              <a:rPr lang="cs-CZ" sz="2200" dirty="0" smtClean="0"/>
              <a:t>8 </a:t>
            </a:r>
            <a:r>
              <a:rPr lang="cs-CZ" sz="2200" dirty="0"/>
              <a:t>měsíců musí být </a:t>
            </a:r>
            <a:r>
              <a:rPr lang="cs-CZ" sz="2200" dirty="0" smtClean="0"/>
              <a:t>splněno navíc:</a:t>
            </a:r>
            <a:endParaRPr lang="cs-CZ" sz="2200" dirty="0"/>
          </a:p>
          <a:p>
            <a:pPr lvl="1">
              <a:spcBef>
                <a:spcPts val="0"/>
              </a:spcBef>
            </a:pPr>
            <a:r>
              <a:rPr lang="cs-CZ" sz="2000" dirty="0" smtClean="0"/>
              <a:t>„místo vhodné k uložení objemných krmiv“ musí být schváleno v havarijním plánu,</a:t>
            </a:r>
            <a:endParaRPr lang="cs-CZ" sz="2000" dirty="0"/>
          </a:p>
          <a:p>
            <a:pPr lvl="1">
              <a:spcBef>
                <a:spcPts val="0"/>
              </a:spcBef>
            </a:pPr>
            <a:r>
              <a:rPr lang="cs-CZ" sz="2000" dirty="0" smtClean="0"/>
              <a:t>max. doba uložení 12 měsíců, </a:t>
            </a:r>
            <a:r>
              <a:rPr lang="cs-CZ" sz="2000" dirty="0"/>
              <a:t>od data založení.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5496" y="116632"/>
            <a:ext cx="9001000" cy="1062608"/>
          </a:xfrm>
          <a:prstGeom prst="rect">
            <a:avLst/>
          </a:prstGeom>
          <a:solidFill>
            <a:srgbClr val="CCFF99">
              <a:alpha val="54000"/>
            </a:srgbClr>
          </a:solidFill>
          <a:ln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-18"/>
              </a:defRPr>
            </a:lvl9pPr>
          </a:lstStyle>
          <a:p>
            <a:pPr algn="ctr" eaLnBrk="1" hangingPunct="1">
              <a:defRPr/>
            </a:pPr>
            <a:r>
              <a:rPr lang="cs-CZ" altLang="cs-CZ" sz="2800" b="1" dirty="0">
                <a:solidFill>
                  <a:srgbClr val="000000"/>
                </a:solidFill>
              </a:rPr>
              <a:t>Vyhláška č. 295/2015 Sb., o provedení některých ustanovení zákona o krmivech</a:t>
            </a:r>
            <a:r>
              <a:rPr lang="cs-CZ" altLang="cs-CZ" sz="2400" b="1" dirty="0">
                <a:solidFill>
                  <a:srgbClr val="000000"/>
                </a:solidFill>
              </a:rPr>
              <a:t> </a:t>
            </a:r>
            <a:r>
              <a:rPr lang="cs-CZ" altLang="cs-CZ" sz="2000" b="1" dirty="0">
                <a:solidFill>
                  <a:srgbClr val="000000"/>
                </a:solidFill>
              </a:rPr>
              <a:t>(novela s účinností </a:t>
            </a:r>
            <a:r>
              <a:rPr lang="cs-CZ" altLang="cs-CZ" sz="2000" b="1">
                <a:solidFill>
                  <a:srgbClr val="000000"/>
                </a:solidFill>
              </a:rPr>
              <a:t>od </a:t>
            </a:r>
            <a:r>
              <a:rPr lang="cs-CZ" altLang="cs-CZ" sz="2000" b="1" smtClean="0">
                <a:solidFill>
                  <a:srgbClr val="000000"/>
                </a:solidFill>
              </a:rPr>
              <a:t>11. 2. 2020</a:t>
            </a:r>
            <a:r>
              <a:rPr lang="cs-CZ" altLang="cs-CZ" sz="2000" b="1" dirty="0">
                <a:solidFill>
                  <a:srgbClr val="000000"/>
                </a:solidFill>
              </a:rPr>
              <a:t>)</a:t>
            </a:r>
            <a:endParaRPr lang="cs-CZ" altLang="cs-CZ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0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62881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775F55"/>
                </a:solidFill>
              </a:rPr>
              <a:t>Používání hnojiv,</a:t>
            </a:r>
            <a:r>
              <a:rPr lang="cs-CZ" sz="2800" b="1" dirty="0">
                <a:solidFill>
                  <a:srgbClr val="775F55"/>
                </a:solidFill>
              </a:rPr>
              <a:t> pomocných půdních látek, rostlinných </a:t>
            </a:r>
            <a:r>
              <a:rPr lang="cs-CZ" sz="2800" b="1" dirty="0" err="1">
                <a:solidFill>
                  <a:srgbClr val="775F55"/>
                </a:solidFill>
              </a:rPr>
              <a:t>biostimulantů</a:t>
            </a:r>
            <a:r>
              <a:rPr lang="cs-CZ" sz="2800" b="1" dirty="0">
                <a:solidFill>
                  <a:srgbClr val="775F55"/>
                </a:solidFill>
              </a:rPr>
              <a:t>, substrátů</a:t>
            </a:r>
            <a:r>
              <a:rPr lang="cs-CZ" altLang="cs-CZ" sz="2800" b="1" dirty="0">
                <a:solidFill>
                  <a:srgbClr val="775F55"/>
                </a:solidFill>
              </a:rPr>
              <a:t> – obecné požadavky</a:t>
            </a:r>
            <a:endParaRPr lang="cs-CZ" altLang="cs-CZ" sz="4000" b="1" dirty="0" smtClean="0"/>
          </a:p>
        </p:txBody>
      </p:sp>
      <p:sp>
        <p:nvSpPr>
          <p:cNvPr id="37891" name="Zástupný symbol pro obsah 3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r>
              <a:rPr lang="cs-CZ" altLang="cs-CZ" sz="2400" b="1" dirty="0" smtClean="0">
                <a:solidFill>
                  <a:srgbClr val="FF0000"/>
                </a:solidFill>
              </a:rPr>
              <a:t>Rovnoměrné hnojení </a:t>
            </a:r>
            <a:r>
              <a:rPr lang="cs-CZ" altLang="cs-CZ" sz="2400" dirty="0" smtClean="0"/>
              <a:t>– neplatí v případě diferencovaného hnojení a vynechávání ochranných </a:t>
            </a:r>
            <a:r>
              <a:rPr lang="cs-CZ" altLang="cs-CZ" sz="2400" smtClean="0"/>
              <a:t>pásů </a:t>
            </a:r>
            <a:r>
              <a:rPr lang="cs-CZ" altLang="cs-CZ" sz="2400" smtClean="0"/>
              <a:t>(§ 9 zákona o hnojivech)</a:t>
            </a:r>
            <a:endParaRPr lang="cs-CZ" altLang="cs-CZ" sz="2400" dirty="0" smtClean="0"/>
          </a:p>
          <a:p>
            <a:endParaRPr lang="cs-CZ" altLang="cs-CZ" dirty="0" smtClean="0"/>
          </a:p>
          <a:p>
            <a:endParaRPr lang="cs-CZ" altLang="cs-CZ" dirty="0" smtClean="0"/>
          </a:p>
          <a:p>
            <a:r>
              <a:rPr lang="cs-CZ" altLang="cs-CZ" sz="2400" b="1" dirty="0" smtClean="0">
                <a:solidFill>
                  <a:srgbClr val="FF0000"/>
                </a:solidFill>
              </a:rPr>
              <a:t>Zamezení poškození </a:t>
            </a:r>
            <a:r>
              <a:rPr lang="cs-CZ" altLang="cs-CZ" sz="2400" b="1" smtClean="0">
                <a:solidFill>
                  <a:srgbClr val="FF0000"/>
                </a:solidFill>
              </a:rPr>
              <a:t>půdy </a:t>
            </a:r>
            <a:r>
              <a:rPr lang="cs-CZ" altLang="cs-CZ" sz="2400" smtClean="0"/>
              <a:t>– vnosu </a:t>
            </a:r>
            <a:r>
              <a:rPr lang="cs-CZ" altLang="cs-CZ" sz="2400" b="1" smtClean="0"/>
              <a:t>rizikových </a:t>
            </a:r>
            <a:r>
              <a:rPr lang="cs-CZ" altLang="cs-CZ" sz="2400" b="1" smtClean="0"/>
              <a:t>prvků</a:t>
            </a:r>
            <a:br>
              <a:rPr lang="cs-CZ" altLang="cs-CZ" sz="2400" b="1" smtClean="0"/>
            </a:br>
            <a:r>
              <a:rPr lang="cs-CZ" altLang="cs-CZ" sz="2000" smtClean="0"/>
              <a:t>limity </a:t>
            </a:r>
            <a:r>
              <a:rPr lang="cs-CZ" altLang="cs-CZ" sz="2000"/>
              <a:t>stanovené ve vyhlášce č. 474/2000 Sb., o stanovení požadavků </a:t>
            </a:r>
            <a:r>
              <a:rPr lang="cs-CZ" altLang="cs-CZ" sz="2000"/>
              <a:t>na </a:t>
            </a:r>
            <a:r>
              <a:rPr lang="cs-CZ" altLang="cs-CZ" sz="2000" smtClean="0"/>
              <a:t>hnojiva, </a:t>
            </a:r>
            <a:br>
              <a:rPr lang="cs-CZ" altLang="cs-CZ" sz="2000" smtClean="0"/>
            </a:br>
            <a:r>
              <a:rPr lang="cs-CZ" altLang="cs-CZ" sz="2000" smtClean="0"/>
              <a:t>omezení dávek hnojiv, z důvodů „předběžné opatrnosti“ stanoví § </a:t>
            </a:r>
            <a:r>
              <a:rPr lang="cs-CZ" altLang="cs-CZ" sz="2000"/>
              <a:t>7 odst. </a:t>
            </a:r>
            <a:r>
              <a:rPr lang="cs-CZ" altLang="cs-CZ" sz="2000"/>
              <a:t>8 </a:t>
            </a:r>
            <a:r>
              <a:rPr lang="cs-CZ" altLang="cs-CZ" sz="2000" smtClean="0"/>
              <a:t>vyhlášky </a:t>
            </a:r>
            <a:r>
              <a:rPr lang="cs-CZ" altLang="cs-CZ" sz="2000"/>
              <a:t>č. 377/2013 </a:t>
            </a:r>
            <a:r>
              <a:rPr lang="cs-CZ" altLang="cs-CZ" sz="2000"/>
              <a:t>Sb</a:t>
            </a:r>
            <a:r>
              <a:rPr lang="cs-CZ" altLang="cs-CZ" sz="2000" smtClean="0"/>
              <a:t>., o skladování a způsobů používání hnojiv:</a:t>
            </a:r>
            <a:endParaRPr lang="cs-CZ" altLang="cs-CZ" sz="2000" dirty="0" smtClean="0"/>
          </a:p>
          <a:p>
            <a:pPr lvl="1"/>
            <a:r>
              <a:rPr lang="cs-CZ" altLang="cs-CZ" sz="2000" smtClean="0"/>
              <a:t>maximální </a:t>
            </a:r>
            <a:r>
              <a:rPr lang="cs-CZ" altLang="cs-CZ" sz="2000" dirty="0" smtClean="0"/>
              <a:t>aplikační dávka organických a statkových hnojiv se sušinou nad 13 % je 20 tun sušiny/ha v průběhu </a:t>
            </a:r>
            <a:r>
              <a:rPr lang="cs-CZ" altLang="cs-CZ" sz="2000" smtClean="0"/>
              <a:t>3 </a:t>
            </a:r>
            <a:r>
              <a:rPr lang="cs-CZ" altLang="cs-CZ" sz="2000" smtClean="0"/>
              <a:t>let </a:t>
            </a:r>
            <a:endParaRPr lang="cs-CZ" altLang="cs-CZ" sz="2000" dirty="0" smtClean="0"/>
          </a:p>
          <a:p>
            <a:pPr lvl="1"/>
            <a:r>
              <a:rPr lang="cs-CZ" altLang="cs-CZ" sz="2000" smtClean="0"/>
              <a:t>maximální </a:t>
            </a:r>
            <a:r>
              <a:rPr lang="cs-CZ" altLang="cs-CZ" sz="2000" dirty="0" smtClean="0"/>
              <a:t>aplikační dávka organických a statkových hnojiv se sušinou </a:t>
            </a:r>
            <a:r>
              <a:rPr lang="cs-CZ" altLang="cs-CZ" sz="2000" smtClean="0"/>
              <a:t>nejvýše </a:t>
            </a:r>
            <a:r>
              <a:rPr lang="cs-CZ" altLang="cs-CZ" sz="2000" smtClean="0"/>
              <a:t/>
            </a:r>
            <a:br>
              <a:rPr lang="cs-CZ" altLang="cs-CZ" sz="2000" smtClean="0"/>
            </a:br>
            <a:r>
              <a:rPr lang="cs-CZ" altLang="cs-CZ" sz="2000" smtClean="0"/>
              <a:t>13 </a:t>
            </a:r>
            <a:r>
              <a:rPr lang="cs-CZ" altLang="cs-CZ" sz="2000" dirty="0" smtClean="0"/>
              <a:t>% je 10 tun sušiny/ha v průběhu </a:t>
            </a:r>
            <a:r>
              <a:rPr lang="cs-CZ" altLang="cs-CZ" sz="2000" smtClean="0"/>
              <a:t>3 </a:t>
            </a:r>
            <a:r>
              <a:rPr lang="cs-CZ" altLang="cs-CZ" sz="2000" smtClean="0"/>
              <a:t>let</a:t>
            </a:r>
            <a:endParaRPr lang="cs-CZ" altLang="cs-CZ" sz="2000" dirty="0" smtClean="0"/>
          </a:p>
          <a:p>
            <a:endParaRPr lang="cs-CZ" altLang="cs-CZ" dirty="0" smtClean="0"/>
          </a:p>
        </p:txBody>
      </p:sp>
      <p:sp>
        <p:nvSpPr>
          <p:cNvPr id="37892" name="TextovéPole 1"/>
          <p:cNvSpPr txBox="1">
            <a:spLocks noChangeArrowheads="1"/>
          </p:cNvSpPr>
          <p:nvPr/>
        </p:nvSpPr>
        <p:spPr bwMode="auto">
          <a:xfrm>
            <a:off x="1014041" y="2636912"/>
            <a:ext cx="6913562" cy="40005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/>
              <a:t>Požadavek je platný i pro žadatele o dotace AEKO a EZ</a:t>
            </a:r>
          </a:p>
        </p:txBody>
      </p:sp>
    </p:spTree>
    <p:extLst>
      <p:ext uri="{BB962C8B-B14F-4D97-AF65-F5344CB8AC3E}">
        <p14:creationId xmlns:p14="http://schemas.microsoft.com/office/powerpoint/2010/main" val="59515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/>
          <p:cNvSpPr>
            <a:spLocks noGrp="1"/>
          </p:cNvSpPr>
          <p:nvPr>
            <p:ph type="title"/>
          </p:nvPr>
        </p:nvSpPr>
        <p:spPr>
          <a:xfrm>
            <a:off x="0" y="116633"/>
            <a:ext cx="9144000" cy="1080120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 smtClean="0"/>
              <a:t/>
            </a:r>
            <a:br>
              <a:rPr lang="cs-CZ" altLang="cs-CZ" sz="2800" b="1" dirty="0" smtClean="0"/>
            </a:br>
            <a:r>
              <a:rPr lang="cs-CZ" altLang="cs-CZ" sz="2800" b="1" dirty="0" smtClean="0"/>
              <a:t>Omezení přísunu </a:t>
            </a:r>
            <a:r>
              <a:rPr lang="cs-CZ" altLang="cs-CZ" sz="2800" b="1" smtClean="0"/>
              <a:t>hnojiv </a:t>
            </a:r>
            <a:r>
              <a:rPr lang="cs-CZ" altLang="cs-CZ" sz="2800" b="1" smtClean="0"/>
              <a:t>(§ 7 </a:t>
            </a:r>
            <a:r>
              <a:rPr lang="cs-CZ" altLang="cs-CZ" sz="2800" b="1" dirty="0" smtClean="0"/>
              <a:t>odst. 8 </a:t>
            </a:r>
            <a:r>
              <a:rPr lang="cs-CZ" altLang="cs-CZ" sz="2800" b="1" dirty="0" err="1" smtClean="0"/>
              <a:t>vyhl</a:t>
            </a:r>
            <a:r>
              <a:rPr lang="cs-CZ" altLang="cs-CZ" sz="2800" b="1" dirty="0" smtClean="0"/>
              <a:t>. č. 377/2013 </a:t>
            </a:r>
            <a:r>
              <a:rPr lang="cs-CZ" altLang="cs-CZ" sz="2800" b="1" smtClean="0"/>
              <a:t>Sb</a:t>
            </a:r>
            <a:r>
              <a:rPr lang="cs-CZ" altLang="cs-CZ" sz="2800" b="1" smtClean="0"/>
              <a:t>.)</a:t>
            </a:r>
            <a:br>
              <a:rPr lang="cs-CZ" altLang="cs-CZ" sz="2800" b="1" smtClean="0"/>
            </a:br>
            <a:r>
              <a:rPr lang="cs-CZ" altLang="cs-CZ" sz="2800" b="1" smtClean="0"/>
              <a:t>– </a:t>
            </a:r>
            <a:r>
              <a:rPr lang="cs-CZ" altLang="cs-CZ" sz="2800" b="1" dirty="0" smtClean="0"/>
              <a:t>příklad přepočtu na množství hnojiva </a:t>
            </a:r>
            <a:br>
              <a:rPr lang="cs-CZ" altLang="cs-CZ" sz="2800" b="1" dirty="0" smtClean="0"/>
            </a:br>
            <a:endParaRPr lang="cs-CZ" altLang="cs-CZ" sz="2800" b="1" dirty="0" smtClean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481569"/>
              </p:ext>
            </p:extLst>
          </p:nvPr>
        </p:nvGraphicFramePr>
        <p:xfrm>
          <a:off x="0" y="1700213"/>
          <a:ext cx="9144000" cy="49688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523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30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385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1109">
                <a:tc gridSpan="3"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Přepočet na hnojiva (při normativní sušině)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Hnojivo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normativní </a:t>
                      </a:r>
                      <a:r>
                        <a:rPr lang="cs-CZ" sz="2000" smtClean="0">
                          <a:effectLst/>
                        </a:rPr>
                        <a:t/>
                      </a:r>
                      <a:br>
                        <a:rPr lang="cs-CZ" sz="2000" smtClean="0">
                          <a:effectLst/>
                        </a:rPr>
                      </a:br>
                      <a:r>
                        <a:rPr lang="cs-CZ" sz="2000" smtClean="0">
                          <a:effectLst/>
                        </a:rPr>
                        <a:t>     obsah </a:t>
                      </a:r>
                      <a:r>
                        <a:rPr lang="cs-CZ" sz="2000">
                          <a:effectLst/>
                        </a:rPr>
                        <a:t>sušiny (%)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maximální přívod</a:t>
                      </a:r>
                      <a:r>
                        <a:rPr lang="cs-CZ" sz="2000">
                          <a:effectLst/>
                        </a:rPr>
                        <a:t>, </a:t>
                      </a:r>
                      <a:r>
                        <a:rPr lang="cs-CZ" sz="2000" smtClean="0">
                          <a:effectLst/>
                        </a:rPr>
                        <a:t>celkem </a:t>
                      </a:r>
                      <a:br>
                        <a:rPr lang="cs-CZ" sz="2000" smtClean="0">
                          <a:effectLst/>
                        </a:rPr>
                      </a:br>
                      <a:r>
                        <a:rPr lang="cs-CZ" sz="2000" smtClean="0">
                          <a:effectLst/>
                        </a:rPr>
                        <a:t>za </a:t>
                      </a:r>
                      <a:r>
                        <a:rPr lang="cs-CZ" sz="2000" dirty="0">
                          <a:effectLst/>
                        </a:rPr>
                        <a:t>3 roky (t/ha)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1109">
                <a:tc gridSpan="3"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tekutá statková a kapalná organická hnojiva (obsah sušiny nejvýše 13 </a:t>
                      </a:r>
                      <a:r>
                        <a:rPr lang="cs-CZ" sz="2000">
                          <a:effectLst/>
                        </a:rPr>
                        <a:t>%) </a:t>
                      </a:r>
                      <a:r>
                        <a:rPr lang="cs-CZ" sz="2000" smtClean="0">
                          <a:effectLst/>
                        </a:rPr>
                        <a:t/>
                      </a:r>
                      <a:br>
                        <a:rPr lang="cs-CZ" sz="2000" smtClean="0">
                          <a:effectLst/>
                        </a:rPr>
                      </a:br>
                      <a:r>
                        <a:rPr lang="cs-CZ" sz="2000" smtClean="0">
                          <a:effectLst/>
                        </a:rPr>
                        <a:t>      – </a:t>
                      </a:r>
                      <a:r>
                        <a:rPr lang="cs-CZ" sz="2000" dirty="0">
                          <a:effectLst/>
                        </a:rPr>
                        <a:t>max. dávka 10 tun sušiny na 1 ha v průběhu 3 let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kejda skotu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  7,3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137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kejda prasat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  5,3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189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digestát z BPS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  5,8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172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1109">
                <a:tc gridSpan="3"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tuhá statková a organická hnojiva (obsah sušiny nad 13 </a:t>
                      </a:r>
                      <a:r>
                        <a:rPr lang="cs-CZ" sz="2000">
                          <a:effectLst/>
                        </a:rPr>
                        <a:t>%) </a:t>
                      </a:r>
                      <a:r>
                        <a:rPr lang="cs-CZ" sz="2000" smtClean="0">
                          <a:effectLst/>
                        </a:rPr>
                        <a:t/>
                      </a:r>
                      <a:br>
                        <a:rPr lang="cs-CZ" sz="2000" smtClean="0">
                          <a:effectLst/>
                        </a:rPr>
                      </a:br>
                      <a:r>
                        <a:rPr lang="cs-CZ" sz="2000" smtClean="0">
                          <a:effectLst/>
                        </a:rPr>
                        <a:t>       – </a:t>
                      </a:r>
                      <a:r>
                        <a:rPr lang="cs-CZ" sz="2000" dirty="0">
                          <a:effectLst/>
                        </a:rPr>
                        <a:t>max. dávka 20 tun sušiny na 1 ha v průběhu 3 let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1109">
                <a:tc>
                  <a:txBody>
                    <a:bodyPr/>
                    <a:lstStyle/>
                    <a:p>
                      <a:pPr indent="450215"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hnůj skotu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>
                          <a:effectLst/>
                        </a:rPr>
                        <a:t>22,0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cs-CZ" sz="2000" dirty="0">
                          <a:effectLst/>
                        </a:rPr>
                        <a:t>  91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019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62881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775F55"/>
                </a:solidFill>
              </a:rPr>
              <a:t>Používání hnojiv,</a:t>
            </a:r>
            <a:r>
              <a:rPr lang="cs-CZ" sz="2800" b="1" dirty="0">
                <a:solidFill>
                  <a:srgbClr val="775F55"/>
                </a:solidFill>
              </a:rPr>
              <a:t> pomocných půdních látek, rostlinných </a:t>
            </a:r>
            <a:r>
              <a:rPr lang="cs-CZ" sz="2800" b="1" dirty="0" err="1">
                <a:solidFill>
                  <a:srgbClr val="775F55"/>
                </a:solidFill>
              </a:rPr>
              <a:t>biostimulantů</a:t>
            </a:r>
            <a:r>
              <a:rPr lang="cs-CZ" sz="2800" b="1" dirty="0">
                <a:solidFill>
                  <a:srgbClr val="775F55"/>
                </a:solidFill>
              </a:rPr>
              <a:t>, substrátů</a:t>
            </a:r>
            <a:r>
              <a:rPr lang="cs-CZ" altLang="cs-CZ" sz="2800" b="1" dirty="0">
                <a:solidFill>
                  <a:srgbClr val="775F55"/>
                </a:solidFill>
              </a:rPr>
              <a:t> – </a:t>
            </a:r>
            <a:r>
              <a:rPr lang="cs-CZ" altLang="cs-CZ" sz="2800" b="1">
                <a:solidFill>
                  <a:srgbClr val="775F55"/>
                </a:solidFill>
              </a:rPr>
              <a:t>obecné </a:t>
            </a:r>
            <a:r>
              <a:rPr lang="cs-CZ" altLang="cs-CZ" sz="2800" b="1" smtClean="0">
                <a:solidFill>
                  <a:srgbClr val="775F55"/>
                </a:solidFill>
              </a:rPr>
              <a:t>požadavky </a:t>
            </a:r>
            <a:endParaRPr lang="cs-CZ" altLang="cs-CZ" sz="4000" b="1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cs-CZ" sz="2400" b="1" smtClean="0">
                <a:solidFill>
                  <a:srgbClr val="FF0000"/>
                </a:solidFill>
              </a:rPr>
              <a:t>zákaz používání </a:t>
            </a:r>
            <a:r>
              <a:rPr lang="cs-CZ" sz="2400" smtClean="0"/>
              <a:t>(§ </a:t>
            </a:r>
            <a:r>
              <a:rPr lang="cs-CZ" sz="2400"/>
              <a:t>9 zákona </a:t>
            </a:r>
            <a:r>
              <a:rPr lang="cs-CZ" sz="2400"/>
              <a:t>o </a:t>
            </a:r>
            <a:r>
              <a:rPr lang="cs-CZ" sz="2400" smtClean="0"/>
              <a:t>hnojivech)</a:t>
            </a:r>
            <a:r>
              <a:rPr lang="cs-CZ" sz="2400" smtClean="0"/>
              <a:t>, </a:t>
            </a:r>
            <a:r>
              <a:rPr lang="cs-CZ" sz="2400" dirty="0" smtClean="0"/>
              <a:t>pokud je půda:</a:t>
            </a:r>
          </a:p>
          <a:p>
            <a:pPr lvl="1">
              <a:spcBef>
                <a:spcPts val="600"/>
              </a:spcBef>
              <a:defRPr/>
            </a:pPr>
            <a:r>
              <a:rPr lang="cs-CZ" sz="2400" b="1" dirty="0" smtClean="0"/>
              <a:t>zaplavená, přesycená vodou,</a:t>
            </a:r>
          </a:p>
          <a:p>
            <a:pPr lvl="1">
              <a:spcBef>
                <a:spcPts val="600"/>
              </a:spcBef>
              <a:defRPr/>
            </a:pPr>
            <a:r>
              <a:rPr lang="cs-CZ" sz="2400" b="1" dirty="0" smtClean="0"/>
              <a:t>pokrytá vrstvou sněhu vyšší než 5 cm, nebo</a:t>
            </a:r>
          </a:p>
          <a:p>
            <a:pPr lvl="1">
              <a:spcBef>
                <a:spcPts val="600"/>
              </a:spcBef>
              <a:defRPr/>
            </a:pPr>
            <a:r>
              <a:rPr lang="cs-CZ" sz="2400" b="1" dirty="0" smtClean="0"/>
              <a:t>promrzlá tak, že povrch půdy do hloubky 5 cm přes den nerozmrzá</a:t>
            </a:r>
          </a:p>
          <a:p>
            <a:pPr>
              <a:spcBef>
                <a:spcPts val="600"/>
              </a:spcBef>
              <a:defRPr/>
            </a:pPr>
            <a:r>
              <a:rPr lang="cs-CZ" sz="2400" b="1" smtClean="0"/>
              <a:t>ve zranitelných oblastech (ZOD), AEKO, EZ přísnější požadavky</a:t>
            </a:r>
            <a:r>
              <a:rPr lang="cs-CZ" sz="2400" smtClean="0"/>
              <a:t>:</a:t>
            </a:r>
            <a:endParaRPr lang="cs-CZ" sz="2400" dirty="0" smtClean="0"/>
          </a:p>
          <a:p>
            <a:pPr lvl="1">
              <a:spcBef>
                <a:spcPts val="600"/>
              </a:spcBef>
              <a:defRPr/>
            </a:pPr>
            <a:r>
              <a:rPr lang="cs-CZ" sz="2400" dirty="0" smtClean="0"/>
              <a:t>zaplavená, přesycená vodou,</a:t>
            </a:r>
          </a:p>
          <a:p>
            <a:pPr lvl="1">
              <a:spcBef>
                <a:spcPts val="600"/>
              </a:spcBef>
              <a:defRPr/>
            </a:pPr>
            <a:r>
              <a:rPr lang="cs-CZ" sz="2400" dirty="0" smtClean="0"/>
              <a:t>pokrytá sněhem, nebo promrzlá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altLang="cs-CZ" sz="2400" smtClean="0"/>
              <a:t>Nevztahuje </a:t>
            </a:r>
            <a:r>
              <a:rPr lang="cs-CZ" altLang="cs-CZ" sz="2400" dirty="0" smtClean="0"/>
              <a:t>se na skliditelné rostlinné </a:t>
            </a:r>
            <a:r>
              <a:rPr lang="cs-CZ" altLang="cs-CZ" sz="2400" smtClean="0"/>
              <a:t>zbytky </a:t>
            </a:r>
            <a:r>
              <a:rPr lang="cs-CZ" altLang="cs-CZ" sz="2400" smtClean="0"/>
              <a:t>ani </a:t>
            </a:r>
            <a:r>
              <a:rPr lang="cs-CZ" altLang="cs-CZ" sz="2400" smtClean="0"/>
              <a:t>přívod </a:t>
            </a:r>
            <a:r>
              <a:rPr lang="cs-CZ" altLang="cs-CZ" sz="2400" smtClean="0"/>
              <a:t>dusíku hospodářskými zvířaty.</a:t>
            </a:r>
            <a:endParaRPr lang="cs-CZ" altLang="cs-CZ" sz="2400" dirty="0" smtClean="0"/>
          </a:p>
          <a:p>
            <a:pPr>
              <a:defRPr/>
            </a:pPr>
            <a:endParaRPr lang="cs-CZ" dirty="0" smtClean="0"/>
          </a:p>
        </p:txBody>
      </p:sp>
      <p:sp>
        <p:nvSpPr>
          <p:cNvPr id="39940" name="TextovéPole 1"/>
          <p:cNvSpPr txBox="1">
            <a:spLocks noChangeArrowheads="1"/>
          </p:cNvSpPr>
          <p:nvPr/>
        </p:nvSpPr>
        <p:spPr bwMode="auto">
          <a:xfrm>
            <a:off x="1135063" y="5805488"/>
            <a:ext cx="6913562" cy="400050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/>
              <a:t>Povinný požadavek na hospodaření 1/7</a:t>
            </a:r>
          </a:p>
        </p:txBody>
      </p:sp>
      <p:sp>
        <p:nvSpPr>
          <p:cNvPr id="39941" name="TextovéPole 1"/>
          <p:cNvSpPr txBox="1">
            <a:spLocks noChangeArrowheads="1"/>
          </p:cNvSpPr>
          <p:nvPr/>
        </p:nvSpPr>
        <p:spPr bwMode="auto">
          <a:xfrm>
            <a:off x="1135063" y="6381750"/>
            <a:ext cx="6913562" cy="40005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/>
              <a:t>Požadavek je platný i pro žadatele o dotace AEKO a EZ</a:t>
            </a:r>
          </a:p>
        </p:txBody>
      </p:sp>
    </p:spTree>
    <p:extLst>
      <p:ext uri="{BB962C8B-B14F-4D97-AF65-F5344CB8AC3E}">
        <p14:creationId xmlns:p14="http://schemas.microsoft.com/office/powerpoint/2010/main" val="294249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62881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775F55"/>
                </a:solidFill>
              </a:rPr>
              <a:t>Používání hnojiv,</a:t>
            </a:r>
            <a:r>
              <a:rPr lang="cs-CZ" sz="2800" b="1" dirty="0">
                <a:solidFill>
                  <a:srgbClr val="775F55"/>
                </a:solidFill>
              </a:rPr>
              <a:t> pomocných půdních látek, rostlinných </a:t>
            </a:r>
            <a:r>
              <a:rPr lang="cs-CZ" sz="2800" b="1" dirty="0" err="1">
                <a:solidFill>
                  <a:srgbClr val="775F55"/>
                </a:solidFill>
              </a:rPr>
              <a:t>biostimulantů</a:t>
            </a:r>
            <a:r>
              <a:rPr lang="cs-CZ" sz="2800" b="1" dirty="0">
                <a:solidFill>
                  <a:srgbClr val="775F55"/>
                </a:solidFill>
              </a:rPr>
              <a:t>, substrátů</a:t>
            </a:r>
            <a:r>
              <a:rPr lang="cs-CZ" altLang="cs-CZ" sz="2800" b="1" dirty="0">
                <a:solidFill>
                  <a:srgbClr val="775F55"/>
                </a:solidFill>
              </a:rPr>
              <a:t> – obecné požadavky</a:t>
            </a:r>
            <a:endParaRPr lang="cs-CZ" altLang="cs-CZ" sz="4000" b="1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Zapravení hnojiv do půdy</a:t>
            </a:r>
          </a:p>
          <a:p>
            <a:pPr>
              <a:defRPr/>
            </a:pPr>
            <a:r>
              <a:rPr lang="cs-CZ" sz="2400" b="1" dirty="0" smtClean="0"/>
              <a:t>Tekutá statková, kapalná organická hnojiva a  technologické vody </a:t>
            </a:r>
            <a:r>
              <a:rPr lang="cs-CZ" sz="2400" dirty="0" smtClean="0"/>
              <a:t>aplikované na povrch orné půdy zapracovat do půdy </a:t>
            </a:r>
            <a:r>
              <a:rPr lang="cs-CZ" sz="2400" b="1" dirty="0" smtClean="0"/>
              <a:t>do 24 </a:t>
            </a:r>
            <a:r>
              <a:rPr lang="cs-CZ" sz="2400" b="1" dirty="0"/>
              <a:t>hodin </a:t>
            </a:r>
            <a:r>
              <a:rPr lang="cs-CZ" sz="2400" dirty="0" smtClean="0"/>
              <a:t>(v</a:t>
            </a:r>
            <a:r>
              <a:rPr lang="cs-CZ" sz="2400" dirty="0"/>
              <a:t> případě hnojiv pocházejících ze zařízení podle zákona o integrované prevenci nejpozději do 12 </a:t>
            </a:r>
            <a:r>
              <a:rPr lang="cs-CZ" sz="2400" dirty="0" smtClean="0"/>
              <a:t>hodin), </a:t>
            </a:r>
            <a:r>
              <a:rPr lang="cs-CZ" sz="2400" b="1" dirty="0" smtClean="0"/>
              <a:t>s výjimkou</a:t>
            </a:r>
          </a:p>
          <a:p>
            <a:pPr lvl="1">
              <a:defRPr/>
            </a:pPr>
            <a:r>
              <a:rPr lang="cs-CZ" sz="2000" b="1" dirty="0" smtClean="0"/>
              <a:t>řádkového přihnojování porostů hadicovými aplikátory a</a:t>
            </a:r>
          </a:p>
          <a:p>
            <a:pPr lvl="1">
              <a:defRPr/>
            </a:pPr>
            <a:r>
              <a:rPr lang="cs-CZ" sz="2000" b="1" dirty="0" smtClean="0"/>
              <a:t>hnojení travních, </a:t>
            </a:r>
            <a:r>
              <a:rPr lang="cs-CZ" sz="2000" b="1" dirty="0" err="1" smtClean="0"/>
              <a:t>jetelovinotravních</a:t>
            </a:r>
            <a:r>
              <a:rPr lang="cs-CZ" sz="2000" b="1" dirty="0" smtClean="0"/>
              <a:t> a </a:t>
            </a:r>
            <a:r>
              <a:rPr lang="cs-CZ" sz="2000" b="1" dirty="0" err="1" smtClean="0"/>
              <a:t>jetelovinových</a:t>
            </a:r>
            <a:r>
              <a:rPr lang="cs-CZ" sz="2000" b="1" dirty="0" smtClean="0"/>
              <a:t> porostů v období nejméně 1 měsíc před sklizní. </a:t>
            </a:r>
          </a:p>
          <a:p>
            <a:pPr>
              <a:defRPr/>
            </a:pPr>
            <a:r>
              <a:rPr lang="cs-CZ" sz="2400" b="1" dirty="0" smtClean="0"/>
              <a:t>Tuhá statková a tuhá organická hnojiva </a:t>
            </a:r>
            <a:r>
              <a:rPr lang="cs-CZ" sz="2400" dirty="0" smtClean="0"/>
              <a:t>aplikovaná na povrch orné půdy zapracovat do půdy </a:t>
            </a:r>
            <a:r>
              <a:rPr lang="cs-CZ" sz="2400" b="1" dirty="0" smtClean="0"/>
              <a:t>do 48 hodin</a:t>
            </a:r>
            <a:r>
              <a:rPr lang="cs-CZ" sz="2400" dirty="0" smtClean="0"/>
              <a:t>; to neplatí pro vedlejší či hlavní produkty vzniklé při pěstování kulturních rostlin.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400" i="1" dirty="0" smtClean="0"/>
              <a:t>POZOR: </a:t>
            </a:r>
            <a:r>
              <a:rPr lang="cs-CZ" sz="2400" b="1" i="1" dirty="0" smtClean="0"/>
              <a:t>V ZOD </a:t>
            </a:r>
            <a:r>
              <a:rPr lang="cs-CZ" sz="2400" i="1" dirty="0"/>
              <a:t>na pozemcích </a:t>
            </a:r>
            <a:r>
              <a:rPr lang="cs-CZ" sz="2400" i="1" dirty="0" smtClean="0"/>
              <a:t>s ornou půdou bez porostu se </a:t>
            </a:r>
            <a:r>
              <a:rPr lang="cs-CZ" sz="2400" i="1" dirty="0"/>
              <a:t>sklonitostí </a:t>
            </a:r>
            <a:r>
              <a:rPr lang="cs-CZ" sz="2400" b="1" i="1" dirty="0"/>
              <a:t>nad 10 stupňů je podmínka zpřísněna na 24 hodin od aplikace</a:t>
            </a:r>
            <a:r>
              <a:rPr lang="cs-CZ" sz="2400" i="1" dirty="0" smtClean="0"/>
              <a:t>!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sz="2400" i="1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725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62881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775F55"/>
                </a:solidFill>
              </a:rPr>
              <a:t>Používání hnojiv,</a:t>
            </a:r>
            <a:r>
              <a:rPr lang="cs-CZ" sz="2800" b="1" dirty="0">
                <a:solidFill>
                  <a:srgbClr val="775F55"/>
                </a:solidFill>
              </a:rPr>
              <a:t> pomocných půdních látek, rostlinných </a:t>
            </a:r>
            <a:r>
              <a:rPr lang="cs-CZ" sz="2800" b="1" dirty="0" err="1">
                <a:solidFill>
                  <a:srgbClr val="775F55"/>
                </a:solidFill>
              </a:rPr>
              <a:t>biostimulantů</a:t>
            </a:r>
            <a:r>
              <a:rPr lang="cs-CZ" sz="2800" b="1" dirty="0">
                <a:solidFill>
                  <a:srgbClr val="775F55"/>
                </a:solidFill>
              </a:rPr>
              <a:t>, substrátů</a:t>
            </a:r>
            <a:r>
              <a:rPr lang="cs-CZ" altLang="cs-CZ" sz="2800" b="1" dirty="0">
                <a:solidFill>
                  <a:srgbClr val="775F55"/>
                </a:solidFill>
              </a:rPr>
              <a:t> – obecné požadavky</a:t>
            </a:r>
            <a:endParaRPr lang="cs-CZ" altLang="cs-CZ" sz="4000" b="1" dirty="0" smtClean="0"/>
          </a:p>
        </p:txBody>
      </p:sp>
      <p:sp>
        <p:nvSpPr>
          <p:cNvPr id="41987" name="Zástupný symbol pro obsah 3"/>
          <p:cNvSpPr>
            <a:spLocks noGrp="1"/>
          </p:cNvSpPr>
          <p:nvPr>
            <p:ph idx="1"/>
          </p:nvPr>
        </p:nvSpPr>
        <p:spPr>
          <a:xfrm>
            <a:off x="0" y="1556793"/>
            <a:ext cx="9144000" cy="5301208"/>
          </a:xfrm>
        </p:spPr>
        <p:txBody>
          <a:bodyPr/>
          <a:lstStyle/>
          <a:p>
            <a:r>
              <a:rPr lang="cs-CZ" sz="2400" b="1" dirty="0">
                <a:solidFill>
                  <a:srgbClr val="FF0000"/>
                </a:solidFill>
              </a:rPr>
              <a:t>Močovina</a:t>
            </a:r>
            <a:r>
              <a:rPr lang="cs-CZ" sz="2400" dirty="0"/>
              <a:t> jako hnojivo smí být aplikována pouze v případě, je-li do ní přidán inhibitor ureázy způsobem a v dávce uvedených v jejím označení. To neplatí, je-li okamžitě zapravena do půdy nebo aplikována v</a:t>
            </a:r>
            <a:r>
              <a:rPr lang="cs-CZ" sz="2400"/>
              <a:t> </a:t>
            </a:r>
            <a:r>
              <a:rPr lang="cs-CZ" sz="2400" smtClean="0"/>
              <a:t>roztoku </a:t>
            </a:r>
            <a:r>
              <a:rPr lang="cs-CZ" sz="2400" b="1" smtClean="0"/>
              <a:t>(účinnost požadavku </a:t>
            </a:r>
            <a:r>
              <a:rPr lang="cs-CZ" sz="2400" b="1" dirty="0" smtClean="0"/>
              <a:t>od </a:t>
            </a:r>
            <a:r>
              <a:rPr lang="cs-CZ" sz="2400" b="1" smtClean="0"/>
              <a:t>1</a:t>
            </a:r>
            <a:r>
              <a:rPr lang="cs-CZ" sz="2400" b="1" smtClean="0"/>
              <a:t>. 7. 2022</a:t>
            </a:r>
            <a:r>
              <a:rPr lang="cs-CZ" sz="2400" b="1" dirty="0" smtClean="0"/>
              <a:t>)</a:t>
            </a:r>
            <a:endParaRPr lang="cs-CZ" sz="2400" b="1" dirty="0"/>
          </a:p>
          <a:p>
            <a:r>
              <a:rPr lang="cs-CZ" altLang="cs-CZ" sz="2400" dirty="0" smtClean="0"/>
              <a:t>Statková a organická hnojiva dodávaná volně ložená nesmějí být používána </a:t>
            </a:r>
          </a:p>
          <a:p>
            <a:pPr lvl="1"/>
            <a:r>
              <a:rPr lang="cs-CZ" altLang="cs-CZ" sz="2000" dirty="0" smtClean="0"/>
              <a:t>na orné půdě využívané k pěstování polních zelenin a ovoce </a:t>
            </a:r>
            <a:br>
              <a:rPr lang="cs-CZ" altLang="cs-CZ" sz="2000" dirty="0" smtClean="0"/>
            </a:br>
            <a:r>
              <a:rPr lang="cs-CZ" altLang="cs-CZ" sz="2000" dirty="0" smtClean="0"/>
              <a:t>v období od výsevu nebo výsadby do sklizně, s výjimkou nastýlání plodin slámovým mulčem, a</a:t>
            </a:r>
          </a:p>
          <a:p>
            <a:pPr lvl="1"/>
            <a:r>
              <a:rPr lang="cs-CZ" altLang="cs-CZ" sz="2000" dirty="0" smtClean="0"/>
              <a:t>v plodících ovocných výsadbách a na dílech půdních bloků </a:t>
            </a:r>
            <a:br>
              <a:rPr lang="cs-CZ" altLang="cs-CZ" sz="2000" dirty="0" smtClean="0"/>
            </a:br>
            <a:r>
              <a:rPr lang="cs-CZ" altLang="cs-CZ" sz="2000" dirty="0" smtClean="0"/>
              <a:t>s druhem zemědělské kultury vinice jeden měsíc před zahájením sklizně.</a:t>
            </a:r>
          </a:p>
          <a:p>
            <a:r>
              <a:rPr lang="cs-CZ" altLang="cs-CZ" sz="2400" b="1" smtClean="0"/>
              <a:t>Před leteckou aplikací </a:t>
            </a:r>
            <a:r>
              <a:rPr lang="cs-CZ" altLang="cs-CZ" sz="2400" dirty="0" smtClean="0"/>
              <a:t>kapalných hnojiv</a:t>
            </a:r>
            <a:r>
              <a:rPr lang="cs-CZ" altLang="cs-CZ" sz="2400" dirty="0"/>
              <a:t>, pomocných půdních látek, rostlinných </a:t>
            </a:r>
            <a:r>
              <a:rPr lang="cs-CZ" altLang="cs-CZ" sz="2400" dirty="0" err="1" smtClean="0"/>
              <a:t>biostimulantů</a:t>
            </a:r>
            <a:r>
              <a:rPr lang="cs-CZ" altLang="cs-CZ" sz="2400" dirty="0" smtClean="0"/>
              <a:t> nebo </a:t>
            </a:r>
            <a:r>
              <a:rPr lang="cs-CZ" altLang="cs-CZ" sz="2400" smtClean="0"/>
              <a:t>substrátů </a:t>
            </a:r>
            <a:r>
              <a:rPr lang="cs-CZ" altLang="cs-CZ" sz="2400" smtClean="0"/>
              <a:t>– </a:t>
            </a:r>
            <a:r>
              <a:rPr lang="cs-CZ" altLang="cs-CZ" sz="2400" dirty="0" smtClean="0"/>
              <a:t>povinnost </a:t>
            </a:r>
            <a:r>
              <a:rPr lang="cs-CZ" altLang="cs-CZ" sz="2400" b="1" dirty="0" smtClean="0"/>
              <a:t>zaslat na </a:t>
            </a:r>
            <a:r>
              <a:rPr lang="cs-CZ" altLang="cs-CZ" sz="2400" b="1" smtClean="0"/>
              <a:t>ÚKZÚZ </a:t>
            </a:r>
            <a:r>
              <a:rPr lang="cs-CZ" altLang="cs-CZ" sz="2400" b="1" smtClean="0"/>
              <a:t>hlášení, nejpozději </a:t>
            </a:r>
            <a:r>
              <a:rPr lang="cs-CZ" altLang="cs-CZ" sz="2400" b="1" dirty="0" smtClean="0"/>
              <a:t>14 dnů </a:t>
            </a:r>
            <a:r>
              <a:rPr lang="cs-CZ" altLang="cs-CZ" sz="2400" b="1" smtClean="0"/>
              <a:t>před </a:t>
            </a:r>
            <a:r>
              <a:rPr lang="cs-CZ" altLang="cs-CZ" sz="2400" b="1" smtClean="0"/>
              <a:t>aplikací</a:t>
            </a:r>
            <a:r>
              <a:rPr lang="cs-CZ" altLang="cs-CZ" sz="2400" smtClean="0"/>
              <a:t>.</a:t>
            </a:r>
            <a:endParaRPr lang="cs-CZ" altLang="cs-CZ" sz="2400" dirty="0" smtClean="0"/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52950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62881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cs-CZ" altLang="cs-CZ" sz="2800" b="1" dirty="0">
                <a:solidFill>
                  <a:srgbClr val="775F55"/>
                </a:solidFill>
              </a:rPr>
              <a:t>Používání hnojiv,</a:t>
            </a:r>
            <a:r>
              <a:rPr lang="cs-CZ" sz="2800" b="1" dirty="0">
                <a:solidFill>
                  <a:srgbClr val="775F55"/>
                </a:solidFill>
              </a:rPr>
              <a:t> pomocných půdních látek, rostlinných </a:t>
            </a:r>
            <a:r>
              <a:rPr lang="cs-CZ" sz="2800" b="1" dirty="0" err="1">
                <a:solidFill>
                  <a:srgbClr val="775F55"/>
                </a:solidFill>
              </a:rPr>
              <a:t>biostimulantů</a:t>
            </a:r>
            <a:r>
              <a:rPr lang="cs-CZ" sz="2800" b="1" dirty="0">
                <a:solidFill>
                  <a:srgbClr val="775F55"/>
                </a:solidFill>
              </a:rPr>
              <a:t>, substrátů</a:t>
            </a:r>
            <a:r>
              <a:rPr lang="cs-CZ" altLang="cs-CZ" sz="2800" b="1" dirty="0">
                <a:solidFill>
                  <a:srgbClr val="775F55"/>
                </a:solidFill>
              </a:rPr>
              <a:t> – obecné požadavky</a:t>
            </a:r>
            <a:endParaRPr lang="cs-CZ" altLang="cs-CZ" sz="4000" b="1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sz="2400" dirty="0" smtClean="0"/>
              <a:t>V zákoně o hnojivech je nově uvedeno (§ 9 </a:t>
            </a:r>
            <a:r>
              <a:rPr lang="cs-CZ" sz="2400" smtClean="0"/>
              <a:t>odst</a:t>
            </a:r>
            <a:r>
              <a:rPr lang="cs-CZ" sz="2400" smtClean="0"/>
              <a:t>. 1</a:t>
            </a:r>
            <a:r>
              <a:rPr lang="cs-CZ" sz="2400" dirty="0" smtClean="0"/>
              <a:t>), že pro </a:t>
            </a:r>
            <a:r>
              <a:rPr lang="cs-CZ" sz="2400" dirty="0"/>
              <a:t>určování potřeby hnojení se vychází z koeficientů odběru živin rostlinami.</a:t>
            </a:r>
            <a:endParaRPr lang="cs-CZ" sz="2000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200" b="1" dirty="0" smtClean="0">
                <a:solidFill>
                  <a:srgbClr val="FF0000"/>
                </a:solidFill>
              </a:rPr>
              <a:t>Při stanovení potřeby hnojení </a:t>
            </a:r>
            <a:r>
              <a:rPr lang="cs-CZ" sz="2200" b="1" dirty="0" smtClean="0"/>
              <a:t>(§ 7 odst. 5 </a:t>
            </a:r>
            <a:r>
              <a:rPr lang="cs-CZ" sz="2200" b="1" dirty="0" err="1" smtClean="0"/>
              <a:t>vyhl</a:t>
            </a:r>
            <a:r>
              <a:rPr lang="cs-CZ" sz="2200" b="1" dirty="0" smtClean="0"/>
              <a:t>. č. 377/2013 Sb.) se vychází:</a:t>
            </a:r>
          </a:p>
          <a:p>
            <a:pPr>
              <a:defRPr/>
            </a:pPr>
            <a:r>
              <a:rPr lang="cs-CZ" sz="2200" b="1" dirty="0" smtClean="0"/>
              <a:t>z potřeby živin porostu pro předpokládaný výnos a kvalitu produkce</a:t>
            </a:r>
            <a:r>
              <a:rPr lang="cs-CZ" sz="2200" dirty="0" smtClean="0"/>
              <a:t>,</a:t>
            </a:r>
            <a:r>
              <a:rPr lang="cs-CZ" sz="2200" dirty="0"/>
              <a:t> a to podle hodnot získaných vlastním rozborem konkrétní pěstované plodiny provedeným v minulosti nebo </a:t>
            </a:r>
            <a:r>
              <a:rPr lang="cs-CZ" sz="2200" b="1" dirty="0"/>
              <a:t>údajů o odběru živin plodinami uvedených v příloze č</a:t>
            </a:r>
            <a:r>
              <a:rPr lang="cs-CZ" sz="2200" b="1"/>
              <a:t>. </a:t>
            </a:r>
            <a:r>
              <a:rPr lang="cs-CZ" sz="2200" b="1" smtClean="0"/>
              <a:t>6, </a:t>
            </a:r>
            <a:endParaRPr lang="cs-CZ" sz="2200" b="1" dirty="0" smtClean="0"/>
          </a:p>
          <a:p>
            <a:pPr>
              <a:defRPr/>
            </a:pPr>
            <a:r>
              <a:rPr lang="cs-CZ" sz="2200" dirty="0" smtClean="0"/>
              <a:t>z množství přístupných živin v půdě (AZZP §10 zákona) a stanovištních podmínek (zejména vlivu klimatu, půdního druhu a typu),</a:t>
            </a:r>
          </a:p>
          <a:p>
            <a:pPr>
              <a:defRPr/>
            </a:pPr>
            <a:r>
              <a:rPr lang="cs-CZ" sz="2200" dirty="0" smtClean="0"/>
              <a:t>z půdní reakce (pH), poměru důležitých kationtů (vápníku, hořčíku a draslíku) a množství půdní organické hmoty (humusu) a</a:t>
            </a:r>
          </a:p>
          <a:p>
            <a:pPr>
              <a:defRPr/>
            </a:pPr>
            <a:r>
              <a:rPr lang="cs-CZ" sz="2200" dirty="0" smtClean="0"/>
              <a:t>z pěstitelských podmínek ovlivňujících přístupnost živin (předplodina, zpracování půdy, závlaha).</a:t>
            </a:r>
          </a:p>
        </p:txBody>
      </p:sp>
    </p:spTree>
    <p:extLst>
      <p:ext uri="{BB962C8B-B14F-4D97-AF65-F5344CB8AC3E}">
        <p14:creationId xmlns:p14="http://schemas.microsoft.com/office/powerpoint/2010/main" val="288558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2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546" cy="1102568"/>
          </a:xfrm>
          <a:solidFill>
            <a:srgbClr val="FFFF99"/>
          </a:solidFill>
        </p:spPr>
        <p:txBody>
          <a:bodyPr/>
          <a:lstStyle/>
          <a:p>
            <a:pPr algn="ctr"/>
            <a:r>
              <a:rPr lang="cs-CZ" altLang="cs-CZ" sz="3200" b="1" dirty="0" smtClean="0"/>
              <a:t>Vedení evidence hnojení a výnosů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</a:pPr>
            <a:r>
              <a:rPr lang="cs-CZ" sz="2400" b="1" dirty="0" smtClean="0"/>
              <a:t>Povinnosti dle zákona o hnojivech</a:t>
            </a:r>
          </a:p>
          <a:p>
            <a:pPr>
              <a:spcBef>
                <a:spcPts val="400"/>
              </a:spcBef>
            </a:pPr>
            <a:r>
              <a:rPr lang="cs-CZ" sz="2400" b="1" dirty="0" smtClean="0"/>
              <a:t>Povinnost </a:t>
            </a:r>
            <a:r>
              <a:rPr lang="cs-CZ" sz="2400" b="1" smtClean="0"/>
              <a:t>vést </a:t>
            </a:r>
            <a:r>
              <a:rPr lang="cs-CZ" sz="2400" b="1" smtClean="0"/>
              <a:t>evidenci o</a:t>
            </a:r>
            <a:endParaRPr lang="cs-CZ" sz="2400" dirty="0" smtClean="0"/>
          </a:p>
          <a:p>
            <a:pPr lvl="1">
              <a:spcBef>
                <a:spcPts val="400"/>
              </a:spcBef>
            </a:pPr>
            <a:r>
              <a:rPr lang="cs-CZ" sz="2000" b="1" dirty="0" smtClean="0"/>
              <a:t>hnojivech</a:t>
            </a:r>
            <a:r>
              <a:rPr lang="cs-CZ" sz="2000" b="1" dirty="0"/>
              <a:t>, pomocných půdních látkách, rostlinných </a:t>
            </a:r>
            <a:r>
              <a:rPr lang="cs-CZ" sz="2000" b="1" dirty="0" err="1"/>
              <a:t>biostimulantech</a:t>
            </a:r>
            <a:r>
              <a:rPr lang="cs-CZ" sz="2000" b="1" dirty="0"/>
              <a:t> a substrátech </a:t>
            </a:r>
            <a:r>
              <a:rPr lang="cs-CZ" sz="2000" dirty="0"/>
              <a:t>použitých na zemědělské půdě a lesních </a:t>
            </a:r>
            <a:r>
              <a:rPr lang="cs-CZ" sz="2000" dirty="0" smtClean="0"/>
              <a:t>pozemcích (tato </a:t>
            </a:r>
            <a:r>
              <a:rPr lang="cs-CZ" sz="2000"/>
              <a:t>povinnost </a:t>
            </a:r>
            <a:r>
              <a:rPr lang="cs-CZ" sz="2000" smtClean="0"/>
              <a:t/>
            </a:r>
            <a:br>
              <a:rPr lang="cs-CZ" sz="2000" smtClean="0"/>
            </a:br>
            <a:r>
              <a:rPr lang="cs-CZ" sz="2000" smtClean="0"/>
              <a:t>se </a:t>
            </a:r>
            <a:r>
              <a:rPr lang="cs-CZ" sz="2000" dirty="0"/>
              <a:t>nevztahuje na evidenci vedlejších produktů při pěstování kulturních rostlin</a:t>
            </a:r>
            <a:r>
              <a:rPr lang="cs-CZ" sz="2000"/>
              <a:t>, </a:t>
            </a:r>
            <a:r>
              <a:rPr lang="cs-CZ" sz="2000" smtClean="0"/>
              <a:t/>
            </a:r>
            <a:br>
              <a:rPr lang="cs-CZ" sz="2000" smtClean="0"/>
            </a:br>
            <a:r>
              <a:rPr lang="cs-CZ" sz="2000" smtClean="0"/>
              <a:t>s </a:t>
            </a:r>
            <a:r>
              <a:rPr lang="cs-CZ" sz="2000" dirty="0"/>
              <a:t>výjimkou </a:t>
            </a:r>
            <a:r>
              <a:rPr lang="cs-CZ" sz="2000" dirty="0" smtClean="0"/>
              <a:t>slámy) </a:t>
            </a:r>
            <a:endParaRPr lang="cs-CZ" sz="2000" dirty="0"/>
          </a:p>
          <a:p>
            <a:pPr lvl="1">
              <a:spcBef>
                <a:spcPts val="400"/>
              </a:spcBef>
            </a:pPr>
            <a:r>
              <a:rPr lang="cs-CZ" sz="2000" b="1" dirty="0" smtClean="0"/>
              <a:t>upravených </a:t>
            </a:r>
            <a:r>
              <a:rPr lang="cs-CZ" sz="2000" b="1" dirty="0"/>
              <a:t>kalech a sedimentech </a:t>
            </a:r>
            <a:r>
              <a:rPr lang="cs-CZ" sz="2000" dirty="0"/>
              <a:t>použitých na zemědělské půdě a </a:t>
            </a:r>
          </a:p>
          <a:p>
            <a:pPr lvl="1">
              <a:spcBef>
                <a:spcPts val="400"/>
              </a:spcBef>
            </a:pPr>
            <a:r>
              <a:rPr lang="cs-CZ" sz="2000" b="1" dirty="0" smtClean="0">
                <a:solidFill>
                  <a:srgbClr val="FF0000"/>
                </a:solidFill>
              </a:rPr>
              <a:t>výnosu </a:t>
            </a:r>
            <a:r>
              <a:rPr lang="cs-CZ" sz="2000" b="1" dirty="0">
                <a:solidFill>
                  <a:srgbClr val="FF0000"/>
                </a:solidFill>
              </a:rPr>
              <a:t>sklizeného hlavního a </a:t>
            </a:r>
            <a:r>
              <a:rPr lang="cs-CZ" sz="2000" b="1">
                <a:solidFill>
                  <a:srgbClr val="FF0000"/>
                </a:solidFill>
              </a:rPr>
              <a:t>vedlejšího </a:t>
            </a:r>
            <a:r>
              <a:rPr lang="cs-CZ" sz="2000" b="1" smtClean="0">
                <a:solidFill>
                  <a:srgbClr val="FF0000"/>
                </a:solidFill>
              </a:rPr>
              <a:t>produktu, </a:t>
            </a:r>
            <a:r>
              <a:rPr lang="cs-CZ" sz="2000" dirty="0">
                <a:solidFill>
                  <a:srgbClr val="FF0000"/>
                </a:solidFill>
              </a:rPr>
              <a:t>s výjimkou trvalých travních porostů podle evidence využití půdy podle </a:t>
            </a:r>
            <a:r>
              <a:rPr lang="cs-CZ" sz="2000">
                <a:solidFill>
                  <a:srgbClr val="FF0000"/>
                </a:solidFill>
              </a:rPr>
              <a:t>uživatelských </a:t>
            </a:r>
            <a:r>
              <a:rPr lang="cs-CZ" sz="2000" smtClean="0">
                <a:solidFill>
                  <a:srgbClr val="FF0000"/>
                </a:solidFill>
              </a:rPr>
              <a:t>vztahů</a:t>
            </a:r>
            <a:br>
              <a:rPr lang="cs-CZ" sz="2000" smtClean="0">
                <a:solidFill>
                  <a:srgbClr val="FF0000"/>
                </a:solidFill>
              </a:rPr>
            </a:br>
            <a:r>
              <a:rPr lang="cs-CZ" sz="2000" b="1" i="1" smtClean="0">
                <a:solidFill>
                  <a:srgbClr val="FF0000"/>
                </a:solidFill>
              </a:rPr>
              <a:t>(</a:t>
            </a:r>
            <a:r>
              <a:rPr lang="cs-CZ" sz="2000" b="1" i="1" dirty="0">
                <a:solidFill>
                  <a:srgbClr val="FF0000"/>
                </a:solidFill>
              </a:rPr>
              <a:t>účinnost od 1. 1. 2022)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400"/>
              </a:spcBef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Povinnost vést evidencí elektronickou formou pro </a:t>
            </a:r>
            <a:r>
              <a:rPr lang="cs-CZ" sz="2400" dirty="0">
                <a:solidFill>
                  <a:srgbClr val="FF0000"/>
                </a:solidFill>
              </a:rPr>
              <a:t>zemědělské podnikatele hospodařící na výměře větší než 20 </a:t>
            </a:r>
            <a:r>
              <a:rPr lang="cs-CZ" sz="2400" smtClean="0">
                <a:solidFill>
                  <a:srgbClr val="FF0000"/>
                </a:solidFill>
              </a:rPr>
              <a:t>ha </a:t>
            </a:r>
            <a:r>
              <a:rPr lang="cs-CZ" sz="2400" smtClean="0">
                <a:solidFill>
                  <a:srgbClr val="FF0000"/>
                </a:solidFill>
              </a:rPr>
              <a:t/>
            </a:r>
            <a:br>
              <a:rPr lang="cs-CZ" sz="2400" smtClean="0">
                <a:solidFill>
                  <a:srgbClr val="FF0000"/>
                </a:solidFill>
              </a:rPr>
            </a:br>
            <a:r>
              <a:rPr lang="cs-CZ" sz="2400" b="1" i="1" smtClean="0">
                <a:solidFill>
                  <a:srgbClr val="FF0000"/>
                </a:solidFill>
              </a:rPr>
              <a:t>(</a:t>
            </a:r>
            <a:r>
              <a:rPr lang="cs-CZ" sz="2400" b="1" i="1" dirty="0">
                <a:solidFill>
                  <a:srgbClr val="FF0000"/>
                </a:solidFill>
              </a:rPr>
              <a:t>účinnost od 1. 1. </a:t>
            </a:r>
            <a:r>
              <a:rPr lang="cs-CZ" sz="2400" b="1" i="1">
                <a:solidFill>
                  <a:srgbClr val="FF0000"/>
                </a:solidFill>
              </a:rPr>
              <a:t>2022</a:t>
            </a:r>
            <a:r>
              <a:rPr lang="cs-CZ" sz="2400" b="1" i="1" smtClean="0">
                <a:solidFill>
                  <a:srgbClr val="FF0000"/>
                </a:solidFill>
              </a:rPr>
              <a:t>).</a:t>
            </a:r>
            <a:r>
              <a:rPr lang="cs-CZ" sz="2400" smtClean="0">
                <a:solidFill>
                  <a:srgbClr val="FF0000"/>
                </a:solidFill>
              </a:rPr>
              <a:t> 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spcBef>
                <a:spcPts val="400"/>
              </a:spcBef>
              <a:defRPr/>
            </a:pPr>
            <a:r>
              <a:rPr lang="cs-CZ" sz="2400" dirty="0"/>
              <a:t>Uchování </a:t>
            </a:r>
            <a:r>
              <a:rPr lang="cs-CZ" sz="2400" dirty="0" smtClean="0"/>
              <a:t>evidencí </a:t>
            </a:r>
            <a:r>
              <a:rPr lang="cs-CZ" sz="2400" dirty="0"/>
              <a:t>nejméně 7 let (</a:t>
            </a:r>
            <a:r>
              <a:rPr lang="cs-CZ" sz="2400" dirty="0" smtClean="0"/>
              <a:t>předložit </a:t>
            </a:r>
            <a:r>
              <a:rPr lang="cs-CZ" sz="2400" dirty="0"/>
              <a:t>na vyžádání při kontrole). </a:t>
            </a:r>
          </a:p>
          <a:p>
            <a:pPr>
              <a:spcBef>
                <a:spcPts val="400"/>
              </a:spcBef>
              <a:defRPr/>
            </a:pPr>
            <a:r>
              <a:rPr lang="cs-CZ" sz="2400" dirty="0"/>
              <a:t>Záznam o použití </a:t>
            </a:r>
            <a:r>
              <a:rPr lang="cs-CZ" sz="2400" dirty="0" smtClean="0"/>
              <a:t>hnojiva</a:t>
            </a:r>
            <a:r>
              <a:rPr lang="cs-CZ" sz="2400" b="1" dirty="0" smtClean="0"/>
              <a:t> </a:t>
            </a:r>
            <a:r>
              <a:rPr lang="cs-CZ" sz="2400" b="1" dirty="0"/>
              <a:t>do 1 měsíce </a:t>
            </a:r>
            <a:r>
              <a:rPr lang="cs-CZ" sz="2400" dirty="0"/>
              <a:t>od ukončení </a:t>
            </a:r>
            <a:r>
              <a:rPr lang="cs-CZ" sz="2400"/>
              <a:t>jeho </a:t>
            </a:r>
            <a:r>
              <a:rPr lang="cs-CZ" sz="2400" smtClean="0"/>
              <a:t>použití.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8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2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546" cy="1102568"/>
          </a:xfrm>
          <a:solidFill>
            <a:srgbClr val="FFFF99"/>
          </a:solidFill>
        </p:spPr>
        <p:txBody>
          <a:bodyPr/>
          <a:lstStyle/>
          <a:p>
            <a:pPr algn="ctr"/>
            <a:r>
              <a:rPr lang="cs-CZ" altLang="cs-CZ" sz="3200" b="1" dirty="0" smtClean="0"/>
              <a:t>Vedení evidence hnojení a výnosů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 marL="0" indent="0">
              <a:spcBef>
                <a:spcPts val="500"/>
              </a:spcBef>
              <a:buFont typeface="Wingdings" pitchFamily="2" charset="2"/>
              <a:buNone/>
              <a:defRPr/>
            </a:pPr>
            <a:r>
              <a:rPr lang="pt-BR" sz="2000" b="1" dirty="0" smtClean="0"/>
              <a:t>Základní </a:t>
            </a:r>
            <a:r>
              <a:rPr lang="pt-BR" sz="2000" b="1" dirty="0"/>
              <a:t>požadavky na </a:t>
            </a:r>
            <a:r>
              <a:rPr lang="cs-CZ" sz="2000" b="1" dirty="0" smtClean="0"/>
              <a:t>vedení evidencí stanoví vyhláška č. 377/2013 Sb.</a:t>
            </a:r>
            <a:r>
              <a:rPr lang="pt-BR" sz="2000" b="1" dirty="0" smtClean="0"/>
              <a:t>: </a:t>
            </a:r>
            <a:endParaRPr lang="pt-BR" sz="2000" dirty="0"/>
          </a:p>
          <a:p>
            <a:pPr lvl="0"/>
            <a:r>
              <a:rPr lang="cs-CZ" sz="2000" dirty="0" smtClean="0"/>
              <a:t>Obsah evidence – stanoveno v příloze vyhlášky </a:t>
            </a:r>
            <a:r>
              <a:rPr lang="cs-CZ" sz="1400" dirty="0" smtClean="0"/>
              <a:t>(neúplný výčet - identifikační údaje, název plodiny, </a:t>
            </a:r>
            <a:r>
              <a:rPr lang="cs-CZ" sz="1400" dirty="0"/>
              <a:t>druh, odrůda, užitkový </a:t>
            </a:r>
            <a:r>
              <a:rPr lang="cs-CZ" sz="1400" dirty="0" smtClean="0"/>
              <a:t>směr, datum </a:t>
            </a:r>
            <a:r>
              <a:rPr lang="cs-CZ" sz="1400" dirty="0"/>
              <a:t>výsevu nebo </a:t>
            </a:r>
            <a:r>
              <a:rPr lang="cs-CZ" sz="1400" dirty="0" smtClean="0"/>
              <a:t>sadby, datum sklizně, plocha </a:t>
            </a:r>
            <a:r>
              <a:rPr lang="cs-CZ" sz="1400" dirty="0"/>
              <a:t>pěstované </a:t>
            </a:r>
            <a:r>
              <a:rPr lang="cs-CZ" sz="1400" dirty="0" smtClean="0"/>
              <a:t>plodiny, průměrný </a:t>
            </a:r>
            <a:r>
              <a:rPr lang="cs-CZ" sz="1400" dirty="0"/>
              <a:t>výnos </a:t>
            </a:r>
            <a:r>
              <a:rPr lang="cs-CZ" sz="1400" dirty="0" smtClean="0"/>
              <a:t>plodiny, druh </a:t>
            </a:r>
            <a:r>
              <a:rPr lang="cs-CZ" sz="1400" dirty="0"/>
              <a:t>hlavního </a:t>
            </a:r>
            <a:r>
              <a:rPr lang="cs-CZ" sz="1400" dirty="0" smtClean="0"/>
              <a:t>produktu, datum </a:t>
            </a:r>
            <a:r>
              <a:rPr lang="cs-CZ" sz="1400" dirty="0"/>
              <a:t>použití </a:t>
            </a:r>
            <a:r>
              <a:rPr lang="cs-CZ" sz="1400" dirty="0" smtClean="0"/>
              <a:t>hnojiva nebo datum </a:t>
            </a:r>
            <a:r>
              <a:rPr lang="cs-CZ" sz="1400" dirty="0"/>
              <a:t>zahájení </a:t>
            </a:r>
            <a:r>
              <a:rPr lang="cs-CZ" sz="1400" dirty="0" smtClean="0"/>
              <a:t>pastvy, datum </a:t>
            </a:r>
            <a:r>
              <a:rPr lang="cs-CZ" sz="1400" dirty="0"/>
              <a:t>zapravení </a:t>
            </a:r>
            <a:r>
              <a:rPr lang="cs-CZ" sz="1400" dirty="0" smtClean="0"/>
              <a:t>hnojiva nebo datum </a:t>
            </a:r>
            <a:r>
              <a:rPr lang="cs-CZ" sz="1400" dirty="0"/>
              <a:t>ukončení </a:t>
            </a:r>
            <a:r>
              <a:rPr lang="cs-CZ" sz="1400" dirty="0" smtClean="0"/>
              <a:t>pastvy, přepočet na </a:t>
            </a:r>
            <a:r>
              <a:rPr lang="cs-CZ" sz="1400" smtClean="0"/>
              <a:t>živiny</a:t>
            </a:r>
            <a:r>
              <a:rPr lang="cs-CZ" sz="1400" smtClean="0"/>
              <a:t>).</a:t>
            </a:r>
            <a:endParaRPr lang="cs-CZ" sz="2000" dirty="0" smtClean="0"/>
          </a:p>
          <a:p>
            <a:pPr lvl="0"/>
            <a:r>
              <a:rPr lang="cs-CZ" sz="2000" dirty="0" smtClean="0"/>
              <a:t>Obsah živin ve statkových a organických </a:t>
            </a:r>
            <a:r>
              <a:rPr lang="cs-CZ" sz="2000" smtClean="0"/>
              <a:t>hnojivech </a:t>
            </a:r>
            <a:r>
              <a:rPr lang="cs-CZ" sz="2000" smtClean="0"/>
              <a:t>– </a:t>
            </a:r>
            <a:r>
              <a:rPr lang="cs-CZ" sz="2000" dirty="0" smtClean="0"/>
              <a:t>výsledky </a:t>
            </a:r>
            <a:r>
              <a:rPr lang="cs-CZ" sz="2000" dirty="0"/>
              <a:t>rozborů obsahu živin </a:t>
            </a:r>
            <a:r>
              <a:rPr lang="cs-CZ" sz="2000" dirty="0" smtClean="0"/>
              <a:t>nebo normativy podle </a:t>
            </a:r>
            <a:r>
              <a:rPr lang="cs-CZ" sz="2000" dirty="0"/>
              <a:t>vyhlášky č. </a:t>
            </a:r>
            <a:r>
              <a:rPr lang="cs-CZ" sz="2000" dirty="0" smtClean="0"/>
              <a:t>377/2013 </a:t>
            </a:r>
            <a:r>
              <a:rPr lang="cs-CZ" sz="2000" dirty="0"/>
              <a:t>Sb</a:t>
            </a:r>
            <a:r>
              <a:rPr lang="cs-CZ" sz="2000"/>
              <a:t>. </a:t>
            </a:r>
            <a:r>
              <a:rPr lang="cs-CZ" sz="2000" i="1" smtClean="0"/>
              <a:t>(novela upravuje některé hodnoty).</a:t>
            </a:r>
            <a:endParaRPr lang="cs-CZ" sz="2000" i="1" dirty="0"/>
          </a:p>
          <a:p>
            <a:pPr>
              <a:spcBef>
                <a:spcPts val="500"/>
              </a:spcBef>
              <a:defRPr/>
            </a:pPr>
            <a:r>
              <a:rPr lang="cs-CZ" sz="2000" dirty="0" smtClean="0"/>
              <a:t>Povinnost </a:t>
            </a:r>
            <a:r>
              <a:rPr lang="cs-CZ" sz="2000" dirty="0"/>
              <a:t>evidence </a:t>
            </a:r>
            <a:r>
              <a:rPr lang="cs-CZ" sz="2000" b="1" dirty="0"/>
              <a:t>se nevztahuje na vedlejší produkty </a:t>
            </a:r>
            <a:r>
              <a:rPr lang="cs-CZ" sz="2000" dirty="0"/>
              <a:t>při pěstování kulturních rostlin, s výjimkou </a:t>
            </a:r>
            <a:r>
              <a:rPr lang="cs-CZ" sz="2000" b="1" dirty="0" smtClean="0"/>
              <a:t>slámy </a:t>
            </a:r>
            <a:r>
              <a:rPr lang="cs-CZ" sz="2000" dirty="0" smtClean="0"/>
              <a:t>(bez </a:t>
            </a:r>
            <a:r>
              <a:rPr lang="cs-CZ" sz="2000" dirty="0"/>
              <a:t>uvedení množství hmoty a </a:t>
            </a:r>
            <a:r>
              <a:rPr lang="cs-CZ" sz="2000" dirty="0" smtClean="0"/>
              <a:t>živin). </a:t>
            </a:r>
            <a:r>
              <a:rPr lang="cs-CZ" sz="1600" i="1" dirty="0" smtClean="0"/>
              <a:t>Doporučuje se ale </a:t>
            </a:r>
            <a:r>
              <a:rPr lang="cs-CZ" sz="1600" i="1" dirty="0"/>
              <a:t>evidovat zapravení všech rostlinných zbytků a </a:t>
            </a:r>
            <a:r>
              <a:rPr lang="cs-CZ" sz="1600" i="1" dirty="0" smtClean="0"/>
              <a:t>meziplodin – kontrola dotačních podmínek. </a:t>
            </a:r>
          </a:p>
          <a:p>
            <a:pPr>
              <a:spcBef>
                <a:spcPts val="500"/>
              </a:spcBef>
              <a:defRPr/>
            </a:pPr>
            <a:r>
              <a:rPr lang="cs-CZ" sz="2000" dirty="0" smtClean="0"/>
              <a:t>Pomocné </a:t>
            </a:r>
            <a:r>
              <a:rPr lang="cs-CZ" sz="2000" dirty="0"/>
              <a:t>půdní látky, rostlinné </a:t>
            </a:r>
            <a:r>
              <a:rPr lang="cs-CZ" sz="2000" dirty="0" err="1"/>
              <a:t>biostimulanty</a:t>
            </a:r>
            <a:r>
              <a:rPr lang="cs-CZ" sz="2000" dirty="0"/>
              <a:t> </a:t>
            </a:r>
            <a:r>
              <a:rPr lang="cs-CZ" sz="2000"/>
              <a:t>nebo </a:t>
            </a:r>
            <a:r>
              <a:rPr lang="cs-CZ" sz="2000" smtClean="0"/>
              <a:t>substráty se </a:t>
            </a:r>
            <a:r>
              <a:rPr lang="cs-CZ" sz="2000"/>
              <a:t>do </a:t>
            </a:r>
            <a:r>
              <a:rPr lang="cs-CZ" sz="2000" smtClean="0"/>
              <a:t>evidence </a:t>
            </a:r>
            <a:r>
              <a:rPr lang="cs-CZ" sz="2000"/>
              <a:t>zaznamenávají </a:t>
            </a:r>
            <a:r>
              <a:rPr lang="cs-CZ" sz="2000" smtClean="0"/>
              <a:t>bez </a:t>
            </a:r>
            <a:r>
              <a:rPr lang="cs-CZ" sz="2000" dirty="0"/>
              <a:t>uvedení množství </a:t>
            </a:r>
            <a:r>
              <a:rPr lang="cs-CZ" sz="2000" dirty="0" smtClean="0"/>
              <a:t>živin.</a:t>
            </a:r>
            <a:endParaRPr lang="cs-CZ" sz="2000" i="1" dirty="0"/>
          </a:p>
          <a:p>
            <a:pPr>
              <a:spcBef>
                <a:spcPts val="500"/>
              </a:spcBef>
              <a:defRPr/>
            </a:pPr>
            <a:r>
              <a:rPr lang="cs-CZ" sz="2000" dirty="0" smtClean="0"/>
              <a:t>Vedení </a:t>
            </a:r>
            <a:r>
              <a:rPr lang="cs-CZ" sz="2000" smtClean="0"/>
              <a:t>evidence </a:t>
            </a:r>
            <a:r>
              <a:rPr lang="cs-CZ" sz="2000" smtClean="0"/>
              <a:t>– </a:t>
            </a:r>
            <a:r>
              <a:rPr lang="cs-CZ" sz="2000" b="1" smtClean="0"/>
              <a:t>buď</a:t>
            </a:r>
            <a:r>
              <a:rPr lang="cs-CZ" sz="2000" smtClean="0"/>
              <a:t> </a:t>
            </a:r>
            <a:r>
              <a:rPr lang="cs-CZ" sz="2000" b="1" smtClean="0"/>
              <a:t>v písemné nebo </a:t>
            </a:r>
            <a:r>
              <a:rPr lang="cs-CZ" sz="2000" b="1" dirty="0"/>
              <a:t>v elektronické </a:t>
            </a:r>
            <a:r>
              <a:rPr lang="cs-CZ" sz="2000" b="1" dirty="0" smtClean="0"/>
              <a:t>podobě (rok 2021 a od roku 2022 podnikatelé do 20 ha)</a:t>
            </a:r>
            <a:r>
              <a:rPr lang="cs-CZ" sz="2000" dirty="0" smtClean="0"/>
              <a:t>. </a:t>
            </a:r>
          </a:p>
          <a:p>
            <a:pPr>
              <a:spcBef>
                <a:spcPts val="500"/>
              </a:spcBef>
              <a:defRPr/>
            </a:pPr>
            <a:r>
              <a:rPr lang="cs-CZ" sz="2000" dirty="0">
                <a:solidFill>
                  <a:srgbClr val="FF0000"/>
                </a:solidFill>
              </a:rPr>
              <a:t>Zemědělští podnikatelé, kteří jsou povinni vést evidenci </a:t>
            </a:r>
            <a:r>
              <a:rPr lang="cs-CZ" sz="2000" dirty="0" smtClean="0">
                <a:solidFill>
                  <a:srgbClr val="FF0000"/>
                </a:solidFill>
              </a:rPr>
              <a:t>v</a:t>
            </a:r>
            <a:r>
              <a:rPr lang="cs-CZ" sz="2000" dirty="0">
                <a:solidFill>
                  <a:srgbClr val="FF0000"/>
                </a:solidFill>
              </a:rPr>
              <a:t> elektronické </a:t>
            </a:r>
            <a:r>
              <a:rPr lang="cs-CZ" sz="2000" dirty="0" smtClean="0">
                <a:solidFill>
                  <a:srgbClr val="FF0000"/>
                </a:solidFill>
              </a:rPr>
              <a:t>podobě (nad 20 ha), </a:t>
            </a:r>
            <a:r>
              <a:rPr lang="cs-CZ" sz="2000" dirty="0">
                <a:solidFill>
                  <a:srgbClr val="FF0000"/>
                </a:solidFill>
              </a:rPr>
              <a:t>ji </a:t>
            </a:r>
            <a:r>
              <a:rPr lang="cs-CZ" sz="2000" dirty="0" smtClean="0">
                <a:solidFill>
                  <a:srgbClr val="FF0000"/>
                </a:solidFill>
              </a:rPr>
              <a:t>předají (prvně v lednu 2023) prostřednictvím </a:t>
            </a:r>
            <a:r>
              <a:rPr lang="cs-CZ" sz="2000" dirty="0">
                <a:solidFill>
                  <a:srgbClr val="FF0000"/>
                </a:solidFill>
              </a:rPr>
              <a:t>elektronické aplikace přístupné na internetových stránkách </a:t>
            </a:r>
            <a:r>
              <a:rPr lang="cs-CZ" sz="2000" dirty="0" err="1" smtClean="0">
                <a:solidFill>
                  <a:srgbClr val="FF0000"/>
                </a:solidFill>
              </a:rPr>
              <a:t>MZe</a:t>
            </a:r>
            <a:r>
              <a:rPr lang="cs-CZ" sz="2000" dirty="0" smtClean="0">
                <a:solidFill>
                  <a:srgbClr val="FF0000"/>
                </a:solidFill>
              </a:rPr>
              <a:t>. </a:t>
            </a:r>
            <a:endParaRPr lang="cs-CZ" sz="2000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defRPr/>
            </a:pPr>
            <a:endParaRPr lang="cs-CZ" sz="2000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91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546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600" b="1" dirty="0" smtClean="0"/>
              <a:t>Úpravy v terminologii zákona o hnojivech</a:t>
            </a:r>
            <a:endParaRPr lang="cs-CZ" altLang="cs-CZ" dirty="0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107950" y="1556793"/>
            <a:ext cx="8928100" cy="5301208"/>
          </a:xfrm>
        </p:spPr>
        <p:txBody>
          <a:bodyPr/>
          <a:lstStyle/>
          <a:p>
            <a:pPr marL="361950" lvl="1" indent="-276225">
              <a:spcBef>
                <a:spcPts val="1200"/>
              </a:spcBef>
            </a:pPr>
            <a:r>
              <a:rPr lang="cs-CZ" sz="2400" dirty="0" smtClean="0"/>
              <a:t>Náhrada </a:t>
            </a:r>
            <a:r>
              <a:rPr lang="cs-CZ" sz="2400" dirty="0"/>
              <a:t>pojmu „pomocné rostlinné přípravky“ pojmem </a:t>
            </a:r>
            <a:r>
              <a:rPr lang="cs-CZ" sz="2400" b="1" dirty="0"/>
              <a:t>„rostlinné </a:t>
            </a:r>
            <a:r>
              <a:rPr lang="cs-CZ" sz="2400" b="1" dirty="0" err="1"/>
              <a:t>biostimulanty</a:t>
            </a:r>
            <a:r>
              <a:rPr lang="cs-CZ" sz="2400" b="1" dirty="0"/>
              <a:t>“, </a:t>
            </a:r>
            <a:r>
              <a:rPr lang="cs-CZ" sz="2400" dirty="0"/>
              <a:t>dle nařízení (ES) č. 1107/2009, a to i v názvu zákona </a:t>
            </a:r>
            <a:r>
              <a:rPr lang="cs-CZ" sz="2400"/>
              <a:t>o </a:t>
            </a:r>
            <a:r>
              <a:rPr lang="cs-CZ" sz="2400" smtClean="0"/>
              <a:t>hnojivech.</a:t>
            </a:r>
            <a:endParaRPr lang="cs-CZ" sz="2400" dirty="0"/>
          </a:p>
          <a:p>
            <a:pPr marL="361950" lvl="1" indent="-276225">
              <a:spcBef>
                <a:spcPts val="1200"/>
              </a:spcBef>
            </a:pPr>
            <a:r>
              <a:rPr lang="cs-CZ" sz="2400" dirty="0" smtClean="0"/>
              <a:t>Zrušení </a:t>
            </a:r>
            <a:r>
              <a:rPr lang="cs-CZ" sz="2400" dirty="0"/>
              <a:t>legislativní zkratky „pomocné látky“, původně používané pro pomocné půdní látky, pomocné rostlinné přípravky </a:t>
            </a:r>
            <a:r>
              <a:rPr lang="cs-CZ" sz="2400"/>
              <a:t>a </a:t>
            </a:r>
            <a:r>
              <a:rPr lang="cs-CZ" sz="2400" smtClean="0"/>
              <a:t>substráty.</a:t>
            </a:r>
            <a:endParaRPr lang="cs-CZ" sz="2400" dirty="0"/>
          </a:p>
          <a:p>
            <a:pPr marL="361950" lvl="1" indent="-276225">
              <a:spcBef>
                <a:spcPts val="1200"/>
              </a:spcBef>
            </a:pPr>
            <a:r>
              <a:rPr lang="cs-CZ" sz="2400" b="1" dirty="0" smtClean="0"/>
              <a:t>Definice </a:t>
            </a:r>
            <a:r>
              <a:rPr lang="cs-CZ" sz="2400" b="1"/>
              <a:t>technologických </a:t>
            </a:r>
            <a:r>
              <a:rPr lang="cs-CZ" sz="2400" b="1" smtClean="0"/>
              <a:t>vod: </a:t>
            </a:r>
            <a:r>
              <a:rPr lang="cs-CZ" sz="2400" smtClean="0"/>
              <a:t>samostatně skladované </a:t>
            </a:r>
            <a:r>
              <a:rPr lang="cs-CZ" sz="2400"/>
              <a:t>a </a:t>
            </a:r>
            <a:r>
              <a:rPr lang="cs-CZ" sz="2400" smtClean="0"/>
              <a:t>používané </a:t>
            </a:r>
            <a:r>
              <a:rPr lang="cs-CZ" sz="2400" smtClean="0">
                <a:solidFill>
                  <a:srgbClr val="FF0000"/>
                </a:solidFill>
              </a:rPr>
              <a:t>pomocné půdní látky</a:t>
            </a:r>
            <a:r>
              <a:rPr lang="cs-CZ" sz="2400" smtClean="0"/>
              <a:t>, </a:t>
            </a:r>
            <a:r>
              <a:rPr lang="cs-CZ" sz="2400" dirty="0"/>
              <a:t>které vznikají při chovu hospodářských </a:t>
            </a:r>
            <a:r>
              <a:rPr lang="cs-CZ" sz="2400"/>
              <a:t>zvířat </a:t>
            </a:r>
            <a:r>
              <a:rPr lang="cs-CZ" sz="2400" smtClean="0"/>
              <a:t>nebo </a:t>
            </a:r>
            <a:r>
              <a:rPr lang="cs-CZ" sz="2400" dirty="0"/>
              <a:t>jednoduchém zpracování rostlinných produktů a obsahují maximálně 1,5 % sušiny a 0,1 </a:t>
            </a:r>
            <a:r>
              <a:rPr lang="cs-CZ" sz="2400"/>
              <a:t>% </a:t>
            </a:r>
            <a:r>
              <a:rPr lang="cs-CZ" sz="2400" smtClean="0"/>
              <a:t>dusíku </a:t>
            </a:r>
            <a:br>
              <a:rPr lang="cs-CZ" sz="2400" smtClean="0"/>
            </a:br>
            <a:r>
              <a:rPr lang="cs-CZ" sz="2400" smtClean="0"/>
              <a:t>(</a:t>
            </a:r>
            <a:r>
              <a:rPr lang="cs-CZ" sz="2400"/>
              <a:t>přesun </a:t>
            </a:r>
            <a:r>
              <a:rPr lang="cs-CZ" sz="2400" smtClean="0"/>
              <a:t>a rozšíření definice </a:t>
            </a:r>
            <a:r>
              <a:rPr lang="cs-CZ" sz="2400"/>
              <a:t>z vyhlášky č. </a:t>
            </a:r>
            <a:r>
              <a:rPr lang="cs-CZ" sz="2400"/>
              <a:t>377/2013 </a:t>
            </a:r>
            <a:r>
              <a:rPr lang="cs-CZ" sz="2400" smtClean="0"/>
              <a:t>Sb.; </a:t>
            </a:r>
            <a:br>
              <a:rPr lang="cs-CZ" sz="2400" smtClean="0"/>
            </a:br>
            <a:r>
              <a:rPr lang="cs-CZ" sz="2400" smtClean="0"/>
              <a:t>nově </a:t>
            </a:r>
            <a:r>
              <a:rPr lang="cs-CZ" sz="2400"/>
              <a:t>je umožněno </a:t>
            </a:r>
            <a:r>
              <a:rPr lang="cs-CZ" sz="2400" dirty="0"/>
              <a:t>použití i technologických vod vznikajících mimo </a:t>
            </a:r>
            <a:r>
              <a:rPr lang="cs-CZ" sz="2400"/>
              <a:t>zemědělskou </a:t>
            </a:r>
            <a:r>
              <a:rPr lang="cs-CZ" sz="2400" smtClean="0"/>
              <a:t>prvovýrobu).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7657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2568"/>
          </a:xfrm>
          <a:solidFill>
            <a:srgbClr val="FFFFCC"/>
          </a:solidFill>
          <a:ln>
            <a:noFill/>
          </a:ln>
        </p:spPr>
        <p:txBody>
          <a:bodyPr/>
          <a:lstStyle/>
          <a:p>
            <a:pPr algn="ctr"/>
            <a:r>
              <a:rPr lang="cs-CZ" sz="3200" b="1" dirty="0"/>
              <a:t>Technologické vody – úpravy </a:t>
            </a:r>
            <a:r>
              <a:rPr lang="cs-CZ" sz="3200" b="1"/>
              <a:t>povinností </a:t>
            </a:r>
            <a:r>
              <a:rPr lang="cs-CZ" sz="3200" b="1" smtClean="0"/>
              <a:t/>
            </a:r>
            <a:br>
              <a:rPr lang="cs-CZ" sz="3200" b="1" smtClean="0"/>
            </a:br>
            <a:r>
              <a:rPr lang="cs-CZ" sz="3200" b="1" smtClean="0"/>
              <a:t>po </a:t>
            </a:r>
            <a:r>
              <a:rPr lang="cs-CZ" sz="3200" b="1" dirty="0"/>
              <a:t>změně předpisů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Přenesení </a:t>
            </a:r>
            <a:r>
              <a:rPr lang="cs-CZ" sz="2400" b="1" dirty="0"/>
              <a:t>definice technologických vod </a:t>
            </a:r>
            <a:r>
              <a:rPr lang="cs-CZ" sz="2400" dirty="0"/>
              <a:t>z vyhlášky č. 377/2013 Sb. </a:t>
            </a:r>
            <a:r>
              <a:rPr lang="cs-CZ" sz="2400"/>
              <a:t>do </a:t>
            </a:r>
            <a:r>
              <a:rPr lang="cs-CZ" sz="2400" smtClean="0"/>
              <a:t>zákona o hnojivech.</a:t>
            </a:r>
            <a:endParaRPr lang="cs-CZ" sz="2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Doplnění </a:t>
            </a:r>
            <a:r>
              <a:rPr lang="cs-CZ" sz="2400" dirty="0"/>
              <a:t>možnosti používat i jiné samostatně skladované </a:t>
            </a:r>
            <a:r>
              <a:rPr lang="cs-CZ" sz="2400" b="1" dirty="0"/>
              <a:t>technologické vody</a:t>
            </a:r>
            <a:r>
              <a:rPr lang="cs-CZ" sz="2400" dirty="0"/>
              <a:t> </a:t>
            </a:r>
            <a:r>
              <a:rPr lang="cs-CZ" sz="2400" dirty="0" smtClean="0"/>
              <a:t>(= </a:t>
            </a:r>
            <a:r>
              <a:rPr lang="cs-CZ" sz="2400" dirty="0"/>
              <a:t>pomocné půdní látky), než ze zemědělské prvovýroby – např. vznikající při jednoduchém zpracování rostlinných produktů, ale s přidáním pouze vody a při uvedení do oběhu na „ohlášení“, jako typové pomocné půdní látky, typ „20.1“ (max. 1,5 % sušiny, max. 0,1 % </a:t>
            </a:r>
            <a:r>
              <a:rPr lang="cs-CZ" sz="2400"/>
              <a:t>N</a:t>
            </a:r>
            <a:r>
              <a:rPr lang="cs-CZ" sz="2400" smtClean="0"/>
              <a:t>).</a:t>
            </a:r>
            <a:endParaRPr lang="cs-CZ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Zavedení povinnosti </a:t>
            </a:r>
            <a:r>
              <a:rPr lang="cs-CZ" sz="2400" b="1" dirty="0" smtClean="0"/>
              <a:t>zapravení technologických </a:t>
            </a:r>
            <a:r>
              <a:rPr lang="cs-CZ" sz="2400" b="1" smtClean="0"/>
              <a:t>vod </a:t>
            </a:r>
            <a:r>
              <a:rPr lang="cs-CZ" sz="2400" smtClean="0"/>
              <a:t>po </a:t>
            </a:r>
            <a:r>
              <a:rPr lang="cs-CZ" sz="2400" dirty="0" smtClean="0"/>
              <a:t>aplikaci na ornou půdu bez porostu </a:t>
            </a:r>
            <a:r>
              <a:rPr lang="cs-CZ" sz="2400" dirty="0"/>
              <a:t>nejpozději do 24 hodin, </a:t>
            </a:r>
            <a:r>
              <a:rPr lang="cs-CZ" sz="2400" dirty="0" smtClean="0"/>
              <a:t>do </a:t>
            </a:r>
            <a:r>
              <a:rPr lang="cs-CZ" sz="2400" smtClean="0"/>
              <a:t>porostu </a:t>
            </a:r>
            <a:r>
              <a:rPr lang="cs-CZ" sz="2400" smtClean="0"/>
              <a:t>je možná </a:t>
            </a:r>
            <a:r>
              <a:rPr lang="cs-CZ" sz="2400" dirty="0" smtClean="0"/>
              <a:t>řádková aplikace hadicovými </a:t>
            </a:r>
            <a:r>
              <a:rPr lang="cs-CZ" sz="2400"/>
              <a:t>aplikátory </a:t>
            </a:r>
            <a:r>
              <a:rPr lang="cs-CZ" sz="2400" smtClean="0"/>
              <a:t>nebo plošná  </a:t>
            </a:r>
            <a:r>
              <a:rPr lang="cs-CZ" sz="2400" dirty="0"/>
              <a:t>aplikace do travních, </a:t>
            </a:r>
            <a:r>
              <a:rPr lang="cs-CZ" sz="2400" dirty="0" err="1"/>
              <a:t>jetelovinotravních</a:t>
            </a:r>
            <a:r>
              <a:rPr lang="cs-CZ" sz="2400" dirty="0"/>
              <a:t> a </a:t>
            </a:r>
            <a:r>
              <a:rPr lang="cs-CZ" sz="2400" err="1"/>
              <a:t>jetelovinových</a:t>
            </a:r>
            <a:r>
              <a:rPr lang="cs-CZ" sz="2400"/>
              <a:t> </a:t>
            </a:r>
            <a:r>
              <a:rPr lang="cs-CZ" sz="2400" smtClean="0"/>
              <a:t>porostů,</a:t>
            </a:r>
            <a:br>
              <a:rPr lang="cs-CZ" sz="2400" smtClean="0"/>
            </a:br>
            <a:r>
              <a:rPr lang="cs-CZ" sz="2400" smtClean="0"/>
              <a:t>v </a:t>
            </a:r>
            <a:r>
              <a:rPr lang="cs-CZ" sz="2400" dirty="0"/>
              <a:t>období nejméně 1 měsíc před sklizní. </a:t>
            </a:r>
            <a:endParaRPr lang="cs-CZ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Zákaz použití na </a:t>
            </a:r>
            <a:r>
              <a:rPr lang="cs-CZ" sz="2400" dirty="0"/>
              <a:t>orné půdě využívané k pěstování polních zelenin a ovoce v období od výsevu nebo výsadby do </a:t>
            </a:r>
            <a:r>
              <a:rPr lang="cs-CZ" sz="2400" dirty="0" smtClean="0"/>
              <a:t>sklizně.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209909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2568"/>
          </a:xfrm>
          <a:solidFill>
            <a:srgbClr val="FFFFCC"/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200" b="1" dirty="0" smtClean="0"/>
              <a:t>Technologické vody ze zemědělské prvovýroby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sz="2400" dirty="0"/>
              <a:t>Technologické vody vznikají </a:t>
            </a:r>
            <a:r>
              <a:rPr lang="cs-CZ" sz="2400" b="1" dirty="0"/>
              <a:t>v zemědělské prvovýrobě </a:t>
            </a:r>
            <a:r>
              <a:rPr lang="cs-CZ" sz="2400" dirty="0"/>
              <a:t>při chovu hospodářských zvířat nebo při jednoduchém zpracování rostlinných produktů a jsou </a:t>
            </a:r>
            <a:r>
              <a:rPr lang="cs-CZ" sz="2400" b="1" dirty="0"/>
              <a:t>využívány pro vlastní potřebu</a:t>
            </a:r>
            <a:r>
              <a:rPr lang="cs-CZ" sz="2400" dirty="0"/>
              <a:t>, jako pomocné půdní látky. </a:t>
            </a:r>
            <a:endParaRPr lang="cs-CZ" sz="24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400" dirty="0" smtClean="0"/>
              <a:t>Příklad technologických vod:</a:t>
            </a:r>
          </a:p>
          <a:p>
            <a:pPr>
              <a:defRPr/>
            </a:pPr>
            <a:r>
              <a:rPr lang="cs-CZ" sz="2400" dirty="0" smtClean="0"/>
              <a:t>vody ze sanitace </a:t>
            </a:r>
            <a:r>
              <a:rPr lang="cs-CZ" sz="2400" dirty="0"/>
              <a:t>a </a:t>
            </a:r>
            <a:r>
              <a:rPr lang="cs-CZ" sz="2400" dirty="0" smtClean="0"/>
              <a:t>očisty </a:t>
            </a:r>
            <a:r>
              <a:rPr lang="cs-CZ" sz="2400" dirty="0"/>
              <a:t>dojírny, mléčnice, čekárny, přeháněcích </a:t>
            </a:r>
            <a:r>
              <a:rPr lang="cs-CZ" sz="2400" dirty="0" smtClean="0"/>
              <a:t>chodeb nebo </a:t>
            </a:r>
            <a:r>
              <a:rPr lang="cs-CZ" sz="2400" dirty="0"/>
              <a:t>stájových prostor po vyskladnění </a:t>
            </a:r>
            <a:r>
              <a:rPr lang="cs-CZ" sz="2400" dirty="0" smtClean="0"/>
              <a:t>zvířat, </a:t>
            </a:r>
          </a:p>
          <a:p>
            <a:pPr>
              <a:defRPr/>
            </a:pPr>
            <a:r>
              <a:rPr lang="cs-CZ" sz="2400" dirty="0" smtClean="0"/>
              <a:t>vody z praní </a:t>
            </a:r>
            <a:r>
              <a:rPr lang="cs-CZ" sz="2400" dirty="0"/>
              <a:t>brambor nebo mytí </a:t>
            </a:r>
            <a:r>
              <a:rPr lang="cs-CZ" sz="2400" dirty="0" smtClean="0"/>
              <a:t>zeleniny,</a:t>
            </a:r>
          </a:p>
          <a:p>
            <a:pPr>
              <a:defRPr/>
            </a:pPr>
            <a:r>
              <a:rPr lang="cs-CZ" sz="2400" dirty="0" smtClean="0"/>
              <a:t>voda </a:t>
            </a:r>
            <a:r>
              <a:rPr lang="cs-CZ" sz="2400" dirty="0"/>
              <a:t>v jímce u silážního žlabu - siláž </a:t>
            </a:r>
            <a:r>
              <a:rPr lang="cs-CZ" sz="2400" dirty="0" err="1"/>
              <a:t>zaplachtovaná</a:t>
            </a:r>
            <a:r>
              <a:rPr lang="cs-CZ" sz="2400" dirty="0"/>
              <a:t> + vysoká </a:t>
            </a:r>
            <a:r>
              <a:rPr lang="cs-CZ" sz="2400" dirty="0" smtClean="0"/>
              <a:t>sušina,</a:t>
            </a:r>
            <a:endParaRPr lang="cs-CZ" sz="2400" dirty="0"/>
          </a:p>
          <a:p>
            <a:pPr>
              <a:defRPr/>
            </a:pPr>
            <a:r>
              <a:rPr lang="cs-CZ" sz="2400" dirty="0" smtClean="0"/>
              <a:t>voda v </a:t>
            </a:r>
            <a:r>
              <a:rPr lang="cs-CZ" sz="2400" dirty="0"/>
              <a:t>jímce u prázdného </a:t>
            </a:r>
            <a:r>
              <a:rPr lang="cs-CZ" sz="2400" dirty="0" smtClean="0"/>
              <a:t>hnojiště nebo </a:t>
            </a:r>
            <a:r>
              <a:rPr lang="cs-CZ" sz="2400" smtClean="0"/>
              <a:t>silážního </a:t>
            </a:r>
            <a:r>
              <a:rPr lang="cs-CZ" sz="2400" smtClean="0"/>
              <a:t>žlabu.</a:t>
            </a:r>
            <a:endParaRPr lang="cs-CZ" sz="2400" dirty="0" smtClean="0"/>
          </a:p>
          <a:p>
            <a:pPr>
              <a:defRPr/>
            </a:pPr>
            <a:endParaRPr lang="cs-CZ" sz="24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altLang="cs-CZ" sz="2500" b="1" dirty="0"/>
              <a:t>Samostatné jímání a skladování </a:t>
            </a:r>
            <a:r>
              <a:rPr lang="cs-CZ" altLang="cs-CZ" sz="2500" dirty="0"/>
              <a:t>= </a:t>
            </a:r>
            <a:r>
              <a:rPr lang="cs-CZ" altLang="cs-CZ" sz="2500" dirty="0">
                <a:solidFill>
                  <a:srgbClr val="FF0000"/>
                </a:solidFill>
              </a:rPr>
              <a:t>technologická voda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altLang="cs-CZ" sz="2500" b="1" dirty="0"/>
              <a:t>Společné jímání a skladování s kejdou, hnojůvkou nebo močůvkou </a:t>
            </a:r>
            <a:r>
              <a:rPr lang="cs-CZ" altLang="cs-CZ" sz="2500" dirty="0"/>
              <a:t>= </a:t>
            </a:r>
            <a:r>
              <a:rPr lang="cs-CZ" altLang="cs-CZ" sz="2500" dirty="0">
                <a:solidFill>
                  <a:srgbClr val="FF0000"/>
                </a:solidFill>
              </a:rPr>
              <a:t>tekuté statkové hnojivo</a:t>
            </a:r>
          </a:p>
          <a:p>
            <a:pPr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6842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546" cy="1102568"/>
          </a:xfrm>
          <a:solidFill>
            <a:srgbClr val="FFFFCC"/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200" b="1" dirty="0" smtClean="0"/>
              <a:t>Technologické vody ze zemědělské prvovýroby</a:t>
            </a:r>
            <a:endParaRPr lang="cs-CZ" altLang="cs-CZ" sz="3200" b="1" i="1" dirty="0" smtClean="0"/>
          </a:p>
        </p:txBody>
      </p:sp>
      <p:sp>
        <p:nvSpPr>
          <p:cNvPr id="228355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  <a:defRPr/>
            </a:pPr>
            <a:r>
              <a:rPr lang="cs-CZ" sz="2400" b="1" i="1" dirty="0" smtClean="0">
                <a:solidFill>
                  <a:srgbClr val="FF0000"/>
                </a:solidFill>
              </a:rPr>
              <a:t>Zařazení</a:t>
            </a:r>
            <a:endParaRPr lang="cs-CZ" sz="2400" b="1" i="1" dirty="0">
              <a:solidFill>
                <a:srgbClr val="FF0000"/>
              </a:solidFill>
            </a:endParaRPr>
          </a:p>
          <a:p>
            <a:pPr>
              <a:spcBef>
                <a:spcPts val="400"/>
              </a:spcBef>
              <a:defRPr/>
            </a:pPr>
            <a:r>
              <a:rPr lang="cs-CZ" sz="2000" b="1" smtClean="0"/>
              <a:t>Pomocné </a:t>
            </a:r>
            <a:r>
              <a:rPr lang="cs-CZ" sz="2000" b="1"/>
              <a:t>půdní </a:t>
            </a:r>
            <a:r>
              <a:rPr lang="cs-CZ" sz="2000" b="1" smtClean="0"/>
              <a:t>látky </a:t>
            </a:r>
            <a:r>
              <a:rPr lang="cs-CZ" sz="2000" dirty="0" smtClean="0"/>
              <a:t>bez </a:t>
            </a:r>
            <a:r>
              <a:rPr lang="cs-CZ" sz="2000" dirty="0"/>
              <a:t>účinného množství živin, které půdu biologicky, chemicky nebo fyzikálně ovlivňují, zlepšuje její stav nebo zvyšují účinnost hnojiv.</a:t>
            </a:r>
          </a:p>
          <a:p>
            <a:pPr>
              <a:spcBef>
                <a:spcPts val="400"/>
              </a:spcBef>
              <a:defRPr/>
            </a:pPr>
            <a:r>
              <a:rPr lang="cs-CZ" sz="2000" b="1" dirty="0"/>
              <a:t>Obsahují maximálně 1,5 % sušiny a 0,1 % dusíku </a:t>
            </a:r>
            <a:r>
              <a:rPr lang="cs-CZ" sz="2000" dirty="0"/>
              <a:t>– musí být dokladováno rozborem </a:t>
            </a:r>
            <a:r>
              <a:rPr lang="cs-CZ" sz="2000" b="1" i="1" dirty="0"/>
              <a:t>(minimálně jednou ročně, vždy po jednorázové produkci při čištění stájí, před aplikací apod.).</a:t>
            </a:r>
          </a:p>
          <a:p>
            <a:pPr marL="0" indent="0">
              <a:spcBef>
                <a:spcPts val="400"/>
              </a:spcBef>
              <a:buNone/>
              <a:defRPr/>
            </a:pPr>
            <a:r>
              <a:rPr lang="cs-CZ" sz="2400" b="1" i="1" dirty="0">
                <a:solidFill>
                  <a:srgbClr val="FF0000"/>
                </a:solidFill>
              </a:rPr>
              <a:t>Skladování</a:t>
            </a:r>
            <a:r>
              <a:rPr lang="cs-CZ" sz="2800" b="1" i="1" dirty="0"/>
              <a:t> </a:t>
            </a:r>
          </a:p>
          <a:p>
            <a:pPr>
              <a:spcBef>
                <a:spcPts val="400"/>
              </a:spcBef>
              <a:defRPr/>
            </a:pPr>
            <a:r>
              <a:rPr lang="cs-CZ" sz="2000" dirty="0"/>
              <a:t>Pro technologické vody </a:t>
            </a:r>
            <a:r>
              <a:rPr lang="cs-CZ" sz="2000" b="1" dirty="0"/>
              <a:t>nejsou stanoveny požadavky na skladovací kapacity. </a:t>
            </a:r>
          </a:p>
          <a:p>
            <a:pPr>
              <a:spcBef>
                <a:spcPts val="400"/>
              </a:spcBef>
              <a:defRPr/>
            </a:pPr>
            <a:r>
              <a:rPr lang="cs-CZ" sz="2000" b="1" dirty="0"/>
              <a:t>Povinnosti při samostatném skladování</a:t>
            </a:r>
            <a:r>
              <a:rPr lang="cs-CZ" sz="2000" dirty="0"/>
              <a:t>:</a:t>
            </a:r>
          </a:p>
          <a:p>
            <a:pPr lvl="1">
              <a:spcBef>
                <a:spcPts val="400"/>
              </a:spcBef>
              <a:defRPr/>
            </a:pPr>
            <a:r>
              <a:rPr lang="cs-CZ" sz="2000" dirty="0"/>
              <a:t>uskladnit technologické vody </a:t>
            </a:r>
            <a:r>
              <a:rPr lang="cs-CZ" sz="2000" b="1" dirty="0"/>
              <a:t>odděleně</a:t>
            </a:r>
            <a:r>
              <a:rPr lang="cs-CZ" sz="2000" dirty="0"/>
              <a:t>, </a:t>
            </a:r>
          </a:p>
          <a:p>
            <a:pPr lvl="1">
              <a:spcBef>
                <a:spcPts val="400"/>
              </a:spcBef>
              <a:defRPr/>
            </a:pPr>
            <a:r>
              <a:rPr lang="cs-CZ" sz="2000" b="1" dirty="0"/>
              <a:t>označit</a:t>
            </a:r>
            <a:r>
              <a:rPr lang="cs-CZ" sz="2000" dirty="0"/>
              <a:t> sklady technologických vod čitelným způsobem,</a:t>
            </a:r>
          </a:p>
          <a:p>
            <a:pPr lvl="1">
              <a:spcBef>
                <a:spcPts val="400"/>
              </a:spcBef>
              <a:defRPr/>
            </a:pPr>
            <a:r>
              <a:rPr lang="cs-CZ" sz="2000" dirty="0"/>
              <a:t>zajistit, aby nedošlo k jejich smísení s jinými látkami,</a:t>
            </a:r>
          </a:p>
          <a:p>
            <a:pPr lvl="1">
              <a:spcBef>
                <a:spcPts val="400"/>
              </a:spcBef>
              <a:defRPr/>
            </a:pPr>
            <a:r>
              <a:rPr lang="cs-CZ" sz="2000" b="1" dirty="0"/>
              <a:t>evidovat skladování </a:t>
            </a:r>
            <a:r>
              <a:rPr lang="cs-CZ" sz="2000" dirty="0"/>
              <a:t>technologických vod, zejména vést dokladovou evidenci o příjmu (= denní či měsíční produkce, přítok do nádrže), výdeji a skladovaném množství. </a:t>
            </a:r>
          </a:p>
          <a:p>
            <a:pPr>
              <a:spcBef>
                <a:spcPts val="1200"/>
              </a:spcBef>
            </a:pPr>
            <a:endParaRPr lang="cs-CZ" alt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9608017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2568"/>
          </a:xfrm>
          <a:solidFill>
            <a:srgbClr val="FFFFCC"/>
          </a:solidFill>
          <a:ln>
            <a:noFill/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3200" b="1" dirty="0"/>
              <a:t>Technologické vody </a:t>
            </a:r>
            <a:r>
              <a:rPr lang="cs-CZ" altLang="cs-CZ" sz="3200" b="1" dirty="0"/>
              <a:t>ze zemědělské prvovýroby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sz="2600" b="1" i="1" dirty="0">
                <a:solidFill>
                  <a:srgbClr val="FF0000"/>
                </a:solidFill>
              </a:rPr>
              <a:t>Evidence o použití technologických vod na zemědělské půdě</a:t>
            </a:r>
          </a:p>
          <a:p>
            <a:pPr marL="0" indent="0">
              <a:buNone/>
              <a:defRPr/>
            </a:pPr>
            <a:r>
              <a:rPr lang="cs-CZ" sz="2200" dirty="0" smtClean="0"/>
              <a:t>V evidenci hnojení, jako pomocná půdní látka, bez uvedení množství živin (uvádí se pouze název a dávka – nejlépe </a:t>
            </a:r>
            <a:r>
              <a:rPr lang="cs-CZ" sz="2200" smtClean="0"/>
              <a:t>v </a:t>
            </a:r>
            <a:r>
              <a:rPr lang="cs-CZ" sz="2200" smtClean="0"/>
              <a:t>t/ha.</a:t>
            </a:r>
            <a:r>
              <a:rPr lang="cs-CZ" sz="2200" dirty="0" smtClean="0"/>
              <a:t/>
            </a:r>
            <a:br>
              <a:rPr lang="cs-CZ" sz="2200" dirty="0" smtClean="0"/>
            </a:br>
            <a:endParaRPr lang="cs-CZ" sz="2200" dirty="0" smtClean="0"/>
          </a:p>
          <a:p>
            <a:pPr marL="0" indent="0">
              <a:buNone/>
              <a:defRPr/>
            </a:pPr>
            <a:r>
              <a:rPr lang="cs-CZ" sz="2600" b="1" i="1" dirty="0" smtClean="0">
                <a:solidFill>
                  <a:srgbClr val="FF0000"/>
                </a:solidFill>
              </a:rPr>
              <a:t>Produkce </a:t>
            </a:r>
            <a:r>
              <a:rPr lang="cs-CZ" sz="2600" b="1" i="1" dirty="0">
                <a:solidFill>
                  <a:srgbClr val="FF0000"/>
                </a:solidFill>
              </a:rPr>
              <a:t>technologických vod</a:t>
            </a:r>
          </a:p>
          <a:p>
            <a:pPr>
              <a:defRPr/>
            </a:pPr>
            <a:r>
              <a:rPr lang="cs-CZ" sz="2200" b="1" dirty="0"/>
              <a:t>Lze stanovit vlastním zjišťováním </a:t>
            </a:r>
            <a:r>
              <a:rPr lang="cs-CZ" sz="2200" dirty="0"/>
              <a:t>např. na základě různých norem, údajů výrobců zařízení dojíren, sledování odběru vody v dojírně (vodoměr), stavu naplnění nádrží, počtu vyvezených cisteren apod. </a:t>
            </a:r>
          </a:p>
          <a:p>
            <a:pPr>
              <a:defRPr/>
            </a:pPr>
            <a:r>
              <a:rPr lang="cs-CZ" sz="2200" dirty="0"/>
              <a:t>Pokud nejsou k dispozici vlastní údaje, získané prokazatelným způsobem, lze použít </a:t>
            </a:r>
            <a:r>
              <a:rPr lang="cs-CZ" sz="2200" b="1" dirty="0"/>
              <a:t>„normativní“ údaje o produkci technologických vod uvedené </a:t>
            </a:r>
            <a:r>
              <a:rPr lang="cs-CZ" sz="2200" b="1" dirty="0" smtClean="0"/>
              <a:t>ve vyhlášce </a:t>
            </a:r>
            <a:r>
              <a:rPr lang="cs-CZ" sz="2200" b="1" dirty="0"/>
              <a:t>č. 377/2013 Sb</a:t>
            </a:r>
            <a:r>
              <a:rPr lang="cs-CZ" sz="2200" b="1"/>
              <a:t>. </a:t>
            </a:r>
            <a:r>
              <a:rPr lang="cs-CZ" sz="2200" i="1" smtClean="0"/>
              <a:t>(např</a:t>
            </a:r>
            <a:r>
              <a:rPr lang="cs-CZ" sz="2200" i="1" dirty="0"/>
              <a:t>. průměrná roční produkce technologických vod z dojírny, mléčnice a přilehlých prostor je vyhláškou stanovena na </a:t>
            </a:r>
            <a:r>
              <a:rPr lang="cs-CZ" sz="2200" i="1"/>
              <a:t>5,6 </a:t>
            </a:r>
            <a:r>
              <a:rPr lang="cs-CZ" sz="2200" i="1" smtClean="0"/>
              <a:t>t/DJ, tedy průměrná denní </a:t>
            </a:r>
            <a:r>
              <a:rPr lang="cs-CZ" sz="2200" i="1" dirty="0"/>
              <a:t>produkce je 20 litrů na dojenou krávu). </a:t>
            </a:r>
          </a:p>
          <a:p>
            <a:pPr>
              <a:spcBef>
                <a:spcPts val="1200"/>
              </a:spcBef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678103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200" b="1" dirty="0" smtClean="0"/>
              <a:t>Upravené kaly</a:t>
            </a:r>
            <a:endParaRPr lang="cs-CZ" altLang="cs-CZ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cs-CZ" altLang="en-US" sz="2700" b="1" dirty="0" smtClean="0"/>
              <a:t>Právní předpisy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sz="4200" b="1" dirty="0">
                <a:cs typeface="Arial" charset="0"/>
              </a:rPr>
              <a:t>Zákon č. 541/2020 Sb., o </a:t>
            </a:r>
            <a:r>
              <a:rPr lang="cs-CZ" sz="4200" b="1" dirty="0" smtClean="0">
                <a:cs typeface="Arial" charset="0"/>
              </a:rPr>
              <a:t>odpadech, </a:t>
            </a:r>
            <a:r>
              <a:rPr lang="cs-CZ" sz="4200" b="1" smtClean="0">
                <a:cs typeface="Arial" charset="0"/>
              </a:rPr>
              <a:t>s </a:t>
            </a:r>
            <a:r>
              <a:rPr lang="cs-CZ" sz="4200" b="1" smtClean="0">
                <a:cs typeface="Arial" charset="0"/>
              </a:rPr>
              <a:t>účinností </a:t>
            </a:r>
            <a:r>
              <a:rPr lang="cs-CZ" sz="4200" b="1">
                <a:cs typeface="Arial" charset="0"/>
              </a:rPr>
              <a:t>od </a:t>
            </a:r>
            <a:r>
              <a:rPr lang="cs-CZ" sz="4200" b="1" smtClean="0">
                <a:cs typeface="Arial" charset="0"/>
              </a:rPr>
              <a:t>1. 1. 2021 </a:t>
            </a:r>
            <a:r>
              <a:rPr lang="cs-CZ" sz="4200" b="1" smtClean="0">
                <a:cs typeface="Arial" charset="0"/>
              </a:rPr>
              <a:t>(§ </a:t>
            </a:r>
            <a:r>
              <a:rPr lang="cs-CZ" sz="4200" b="1" smtClean="0">
                <a:cs typeface="Arial" charset="0"/>
              </a:rPr>
              <a:t>67–69</a:t>
            </a:r>
            <a:r>
              <a:rPr lang="cs-CZ" sz="4200" b="1" dirty="0" smtClean="0">
                <a:cs typeface="Arial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sz="4200" b="1" dirty="0" smtClean="0">
                <a:cs typeface="Arial" charset="0"/>
              </a:rPr>
              <a:t>Vyhláška č. 273/2021 Sb., o podrobnostech nakládání s odpady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sz="4200" b="1" dirty="0" smtClean="0">
                <a:cs typeface="Arial" charset="0"/>
              </a:rPr>
              <a:t>Zákon </a:t>
            </a:r>
            <a:r>
              <a:rPr lang="cs-CZ" altLang="cs-CZ" sz="4200" b="1" dirty="0"/>
              <a:t>č. 156/1998 Sb., o hnojivech </a:t>
            </a:r>
            <a:endParaRPr lang="cs-CZ" altLang="cs-CZ" sz="4200" b="1" dirty="0" smtClean="0"/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altLang="en-US" sz="3800" b="1" dirty="0" smtClean="0"/>
              <a:t>Kal</a:t>
            </a:r>
            <a:r>
              <a:rPr lang="cs-CZ" altLang="en-US" sz="3800" dirty="0" smtClean="0"/>
              <a:t> = odpad (skupina 06):   </a:t>
            </a:r>
          </a:p>
          <a:p>
            <a:pPr marL="266700" indent="-26670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dirty="0" smtClean="0"/>
              <a:t>kal z čistíren odpadních vod zpracovávajících městské odpadní vody nebo odpadní vody z domácností, potravinářského průmyslu a zemědělství,  kal ze septiků a jiných podobných zařízení. </a:t>
            </a:r>
          </a:p>
          <a:p>
            <a:pPr marL="0" indent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cs-CZ" altLang="en-US" sz="3800" b="1" dirty="0" smtClean="0"/>
              <a:t>Upravený kal </a:t>
            </a:r>
          </a:p>
          <a:p>
            <a:pPr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b="1" dirty="0" smtClean="0"/>
              <a:t>kal, který byl podroben</a:t>
            </a:r>
          </a:p>
          <a:p>
            <a:pPr marL="587375" lvl="1" indent="-26670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dirty="0" smtClean="0"/>
              <a:t>biologické úpravě, </a:t>
            </a:r>
          </a:p>
          <a:p>
            <a:pPr marL="587375" lvl="1" indent="-26670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dirty="0" smtClean="0"/>
              <a:t>chemické úpravě,</a:t>
            </a:r>
          </a:p>
          <a:p>
            <a:pPr marL="587375" lvl="1" indent="-26670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dirty="0" smtClean="0"/>
              <a:t>tepelné úpravě nebo</a:t>
            </a:r>
          </a:p>
          <a:p>
            <a:pPr marL="587375" lvl="1" indent="-26670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dirty="0" smtClean="0"/>
              <a:t>jakémukoli jinému vhodnému procesu tak, že se významně sníží obsah patogenních organizmů v kalech, a tím zdravotní riziko spojené s jeho aplikací,</a:t>
            </a:r>
          </a:p>
          <a:p>
            <a:pPr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</a:pPr>
            <a:r>
              <a:rPr lang="cs-CZ" altLang="en-US" sz="3800" b="1" dirty="0" smtClean="0"/>
              <a:t>nebo přímo splňuje mikrobiologická kritéria stanovená vyhláškou</a:t>
            </a:r>
          </a:p>
          <a:p>
            <a:pPr marL="0" indent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altLang="en-US" sz="4200" dirty="0" smtClean="0"/>
              <a:t>a pro který byl zpracován </a:t>
            </a:r>
            <a:r>
              <a:rPr lang="cs-CZ" altLang="en-US" sz="4200" b="1" dirty="0" smtClean="0"/>
              <a:t>program použití kalů (dále jen „</a:t>
            </a:r>
            <a:r>
              <a:rPr lang="cs-CZ" altLang="en-US" sz="4200" b="1" smtClean="0"/>
              <a:t>Program</a:t>
            </a:r>
            <a:r>
              <a:rPr lang="cs-CZ" altLang="en-US" sz="4200" b="1" smtClean="0"/>
              <a:t>“).</a:t>
            </a:r>
            <a:endParaRPr lang="cs-CZ" altLang="en-US" sz="4200" b="1" dirty="0" smtClean="0"/>
          </a:p>
          <a:p>
            <a:pPr marL="0" indent="0">
              <a:lnSpc>
                <a:spcPct val="80000"/>
              </a:lnSpc>
            </a:pPr>
            <a:endParaRPr lang="cs-CZ" alt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34029594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Nadpis 1"/>
          <p:cNvSpPr>
            <a:spLocks noGrp="1"/>
          </p:cNvSpPr>
          <p:nvPr>
            <p:ph type="title"/>
          </p:nvPr>
        </p:nvSpPr>
        <p:spPr>
          <a:xfrm>
            <a:off x="179388" y="116632"/>
            <a:ext cx="8856662" cy="110256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200" b="1" dirty="0" smtClean="0"/>
              <a:t>Úprava kalů před použitím na zemědělské půdě</a:t>
            </a:r>
            <a:endParaRPr lang="cs-CZ" altLang="cs-CZ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cs-CZ" altLang="en-US" sz="2400" dirty="0" smtClean="0"/>
              <a:t>Osoba, která provedla úpravu kalu, před předáním upraveného </a:t>
            </a:r>
            <a:r>
              <a:rPr lang="cs-CZ" altLang="en-US" sz="2400" smtClean="0"/>
              <a:t>kalu </a:t>
            </a:r>
            <a:r>
              <a:rPr lang="cs-CZ" altLang="en-US" sz="2400" smtClean="0"/>
              <a:t/>
            </a:r>
            <a:br>
              <a:rPr lang="cs-CZ" altLang="en-US" sz="2400" smtClean="0"/>
            </a:br>
            <a:r>
              <a:rPr lang="cs-CZ" altLang="en-US" sz="2400" smtClean="0"/>
              <a:t>k </a:t>
            </a:r>
            <a:r>
              <a:rPr lang="cs-CZ" altLang="en-US" sz="2400" dirty="0" smtClean="0"/>
              <a:t>využití na zemědělské půdě, je povinna vypracovat Program a </a:t>
            </a:r>
            <a:r>
              <a:rPr lang="cs-CZ" altLang="en-US" sz="2400" b="1" dirty="0" smtClean="0">
                <a:solidFill>
                  <a:srgbClr val="FF0000"/>
                </a:solidFill>
              </a:rPr>
              <a:t>předložit jej ke </a:t>
            </a:r>
            <a:r>
              <a:rPr lang="cs-CZ" altLang="en-US" sz="2400" b="1" smtClean="0">
                <a:solidFill>
                  <a:srgbClr val="FF0000"/>
                </a:solidFill>
              </a:rPr>
              <a:t>schválení </a:t>
            </a:r>
            <a:r>
              <a:rPr lang="cs-CZ" altLang="en-US" sz="2400" b="1" smtClean="0">
                <a:solidFill>
                  <a:srgbClr val="FF0000"/>
                </a:solidFill>
              </a:rPr>
              <a:t>ÚKZÚZ.</a:t>
            </a:r>
            <a:endParaRPr lang="cs-CZ" altLang="en-US" sz="24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cs-CZ" altLang="en-US" sz="2400" b="1" dirty="0" smtClean="0"/>
              <a:t>Osoba, která provedla úpravu kalu, je povinna předat upravený kal osobě, která je v Programu uvedena a bude tento upravený kal používat – </a:t>
            </a:r>
            <a:r>
              <a:rPr lang="cs-CZ" altLang="en-US" sz="2400" b="1" smtClean="0"/>
              <a:t>zemědělský </a:t>
            </a:r>
            <a:r>
              <a:rPr lang="cs-CZ" altLang="en-US" sz="2400" b="1" smtClean="0"/>
              <a:t>závod. </a:t>
            </a:r>
            <a:endParaRPr lang="cs-CZ" altLang="en-US" sz="2400" b="1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cs-CZ" altLang="en-US" sz="2400" dirty="0" smtClean="0"/>
              <a:t>Případně může být upravený kal předán do zařízení ke skladování kalů.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cs-CZ" altLang="en-US" sz="2400" dirty="0" smtClean="0"/>
              <a:t>Požadavky na skladování a nebo dočasné uložení upraveného kalu jsou stanovené v prováděcí vyhlášce.</a:t>
            </a:r>
          </a:p>
          <a:p>
            <a:pPr marL="0" indent="0">
              <a:lnSpc>
                <a:spcPct val="80000"/>
              </a:lnSpc>
            </a:pPr>
            <a:endParaRPr lang="cs-CZ" alt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18069525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Nadpis 1"/>
          <p:cNvSpPr>
            <a:spLocks noGrp="1"/>
          </p:cNvSpPr>
          <p:nvPr>
            <p:ph type="title"/>
          </p:nvPr>
        </p:nvSpPr>
        <p:spPr>
          <a:xfrm>
            <a:off x="107504" y="116633"/>
            <a:ext cx="8928546" cy="108012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pPr algn="ctr">
              <a:spcBef>
                <a:spcPts val="1200"/>
              </a:spcBef>
            </a:pPr>
            <a:r>
              <a:rPr lang="cs-CZ" altLang="cs-CZ" sz="3200" b="1" dirty="0" smtClean="0"/>
              <a:t>Program použití upravených kalů</a:t>
            </a:r>
            <a:endParaRPr lang="cs-CZ" altLang="cs-CZ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556791"/>
            <a:ext cx="9144000" cy="5301209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buNone/>
              <a:defRPr/>
            </a:pPr>
            <a:r>
              <a:rPr lang="cs-CZ" sz="2800" dirty="0" smtClean="0"/>
              <a:t>Náležitosti </a:t>
            </a:r>
            <a:r>
              <a:rPr lang="cs-CZ" sz="2800" b="1" dirty="0" smtClean="0"/>
              <a:t>Programu</a:t>
            </a:r>
            <a:r>
              <a:rPr lang="cs-CZ" sz="2800" dirty="0" smtClean="0"/>
              <a:t> jsou stanoveny v prováděcí </a:t>
            </a:r>
            <a:r>
              <a:rPr lang="cs-CZ" sz="2800" smtClean="0"/>
              <a:t>vyhlášce </a:t>
            </a:r>
            <a:r>
              <a:rPr lang="cs-CZ" sz="2800" smtClean="0"/>
              <a:t/>
            </a:r>
            <a:br>
              <a:rPr lang="cs-CZ" sz="2800" smtClean="0"/>
            </a:br>
            <a:r>
              <a:rPr lang="cs-CZ" sz="2800" smtClean="0"/>
              <a:t>č</a:t>
            </a:r>
            <a:r>
              <a:rPr lang="cs-CZ" sz="2800" smtClean="0"/>
              <a:t>. </a:t>
            </a:r>
            <a:r>
              <a:rPr lang="cs-CZ" sz="2800" smtClean="0"/>
              <a:t>273/2021 Sb</a:t>
            </a:r>
            <a:r>
              <a:rPr lang="cs-CZ" sz="2800" dirty="0" smtClean="0"/>
              <a:t>.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Program </a:t>
            </a:r>
            <a:r>
              <a:rPr lang="cs-CZ" sz="2800" b="1" dirty="0">
                <a:solidFill>
                  <a:srgbClr val="FF0000"/>
                </a:solidFill>
              </a:rPr>
              <a:t>použití upravených </a:t>
            </a:r>
            <a:r>
              <a:rPr lang="cs-CZ" sz="2800" b="1" dirty="0" smtClean="0">
                <a:solidFill>
                  <a:srgbClr val="FF0000"/>
                </a:solidFill>
              </a:rPr>
              <a:t>kalů</a:t>
            </a:r>
            <a:r>
              <a:rPr lang="cs-CZ" sz="2800" b="1" i="1" dirty="0" smtClean="0">
                <a:solidFill>
                  <a:srgbClr val="FF0000"/>
                </a:solidFill>
              </a:rPr>
              <a:t> </a:t>
            </a:r>
            <a:endParaRPr lang="cs-CZ" sz="2800" dirty="0" smtClean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cs-CZ" dirty="0" smtClean="0"/>
              <a:t>technologie </a:t>
            </a:r>
            <a:r>
              <a:rPr lang="cs-CZ" dirty="0"/>
              <a:t>úpravy kalu a celkové množství </a:t>
            </a:r>
            <a:r>
              <a:rPr lang="cs-CZ" dirty="0" smtClean="0"/>
              <a:t>kalů, </a:t>
            </a:r>
            <a:r>
              <a:rPr lang="cs-CZ" dirty="0"/>
              <a:t>na které se vztahuje </a:t>
            </a:r>
            <a:r>
              <a:rPr lang="cs-CZ" dirty="0" smtClean="0"/>
              <a:t>program</a:t>
            </a:r>
          </a:p>
          <a:p>
            <a:pPr lvl="1">
              <a:defRPr/>
            </a:pPr>
            <a:r>
              <a:rPr lang="cs-CZ" dirty="0"/>
              <a:t>hydrologická situace v zájmovém území použití upravených </a:t>
            </a:r>
            <a:r>
              <a:rPr lang="cs-CZ" dirty="0" smtClean="0"/>
              <a:t>kalů</a:t>
            </a:r>
          </a:p>
          <a:p>
            <a:pPr lvl="1">
              <a:defRPr/>
            </a:pPr>
            <a:r>
              <a:rPr lang="cs-CZ" dirty="0"/>
              <a:t>zařazení kalu do osevního postupu</a:t>
            </a:r>
          </a:p>
          <a:p>
            <a:pPr lvl="1">
              <a:defRPr/>
            </a:pPr>
            <a:r>
              <a:rPr lang="cs-CZ" dirty="0" smtClean="0"/>
              <a:t>pozemky </a:t>
            </a:r>
            <a:r>
              <a:rPr lang="cs-CZ" dirty="0"/>
              <a:t>určené k použití kalu a jejich vyhodnocení z hlediska rizikových prvků</a:t>
            </a:r>
          </a:p>
          <a:p>
            <a:pPr lvl="1">
              <a:defRPr/>
            </a:pPr>
            <a:r>
              <a:rPr lang="cs-CZ" dirty="0" smtClean="0"/>
              <a:t>popis uložení </a:t>
            </a:r>
            <a:r>
              <a:rPr lang="cs-CZ" dirty="0"/>
              <a:t>nebo skladování kalu</a:t>
            </a:r>
          </a:p>
          <a:p>
            <a:pPr lvl="1">
              <a:defRPr/>
            </a:pPr>
            <a:r>
              <a:rPr lang="cs-CZ" dirty="0" smtClean="0"/>
              <a:t>návrh monitoringu a plán </a:t>
            </a:r>
            <a:r>
              <a:rPr lang="cs-CZ" dirty="0"/>
              <a:t>odběru vzorků kalu a </a:t>
            </a:r>
            <a:r>
              <a:rPr lang="cs-CZ" dirty="0" smtClean="0"/>
              <a:t>půdy</a:t>
            </a:r>
          </a:p>
          <a:p>
            <a:pPr lvl="1">
              <a:defRPr/>
            </a:pPr>
            <a:r>
              <a:rPr lang="cs-CZ" dirty="0"/>
              <a:t>opatření na ochranu zdraví při práci s kaly</a:t>
            </a:r>
            <a:r>
              <a:rPr lang="cs-CZ" dirty="0" smtClean="0"/>
              <a:t>. 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Evidenční listy </a:t>
            </a:r>
            <a:r>
              <a:rPr lang="cs-CZ" sz="2800" b="1">
                <a:solidFill>
                  <a:srgbClr val="FF0000"/>
                </a:solidFill>
              </a:rPr>
              <a:t>kalu </a:t>
            </a:r>
            <a:r>
              <a:rPr lang="cs-CZ" sz="2800" smtClean="0"/>
              <a:t>– vyhodnocení </a:t>
            </a:r>
            <a:r>
              <a:rPr lang="cs-CZ" sz="2800" dirty="0"/>
              <a:t>kalů z hlediska obsahu živin, rizikových prvků a rizikových látek a mikrobiologických ukazatelů</a:t>
            </a:r>
            <a:r>
              <a:rPr lang="cs-CZ" sz="2800" dirty="0" smtClean="0"/>
              <a:t>.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cs-CZ" sz="3100" b="1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6403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10256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600" b="1" dirty="0" smtClean="0"/>
              <a:t/>
            </a:r>
            <a:br>
              <a:rPr lang="cs-CZ" altLang="cs-CZ" sz="3600" b="1" dirty="0" smtClean="0"/>
            </a:br>
            <a:r>
              <a:rPr lang="cs-CZ" altLang="cs-CZ" sz="3200" b="1" dirty="0" smtClean="0"/>
              <a:t>Použití upravených kalů na zemědělské půdě</a:t>
            </a:r>
            <a:r>
              <a:rPr lang="cs-CZ" altLang="cs-CZ" sz="3600" b="1" dirty="0" smtClean="0"/>
              <a:t/>
            </a:r>
            <a:br>
              <a:rPr lang="cs-CZ" altLang="cs-CZ" sz="3600" b="1" dirty="0" smtClean="0"/>
            </a:br>
            <a:endParaRPr lang="cs-CZ" altLang="cs-CZ" sz="3200" b="1" i="1" dirty="0" smtClean="0"/>
          </a:p>
        </p:txBody>
      </p:sp>
      <p:sp>
        <p:nvSpPr>
          <p:cNvPr id="216067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950" y="1484313"/>
            <a:ext cx="8928100" cy="52578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cs-CZ" altLang="cs-CZ" sz="2000" b="1" dirty="0" smtClean="0"/>
              <a:t>Upravený kal smí na zemědělské půdě použít pouze právnická nebo podnikající fyzická osoba, která tuto </a:t>
            </a:r>
            <a:r>
              <a:rPr lang="cs-CZ" altLang="cs-CZ" sz="2000" b="1" smtClean="0"/>
              <a:t>půdu </a:t>
            </a:r>
            <a:r>
              <a:rPr lang="cs-CZ" altLang="cs-CZ" sz="2000" b="1" smtClean="0"/>
              <a:t>užívá.</a:t>
            </a:r>
            <a:endParaRPr lang="cs-CZ" altLang="cs-CZ" sz="2000" b="1" dirty="0" smtClean="0"/>
          </a:p>
          <a:p>
            <a:pPr marL="0" indent="0">
              <a:spcBef>
                <a:spcPts val="400"/>
              </a:spcBef>
              <a:buNone/>
            </a:pPr>
            <a:r>
              <a:rPr lang="cs-CZ" altLang="cs-CZ" sz="2000" b="1" dirty="0" smtClean="0">
                <a:solidFill>
                  <a:srgbClr val="FF0000"/>
                </a:solidFill>
              </a:rPr>
              <a:t>Použití upravených kalů </a:t>
            </a:r>
            <a:r>
              <a:rPr lang="cs-CZ" altLang="cs-CZ" sz="2000" b="1" smtClean="0">
                <a:solidFill>
                  <a:srgbClr val="FF0000"/>
                </a:solidFill>
              </a:rPr>
              <a:t>je </a:t>
            </a:r>
            <a:r>
              <a:rPr lang="cs-CZ" altLang="cs-CZ" sz="2000" b="1" smtClean="0">
                <a:solidFill>
                  <a:srgbClr val="FF0000"/>
                </a:solidFill>
              </a:rPr>
              <a:t>dle zákona o odpadech zakázáno</a:t>
            </a:r>
            <a:endParaRPr lang="cs-CZ" altLang="cs-CZ" sz="2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Na zemědělské půdě v CHKO, OPVZ, OPLZ a na zamokřených a zaplavovaných půdách. </a:t>
            </a: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Na travních porostech v průběhu vegetačního období až do poslední seče. V intenzivních ovocných výsadbách.</a:t>
            </a: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Na pozemcích využívaných k pěstování polních zelenin v roce jejich pěstování a v roce předcházejícím.</a:t>
            </a: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V průběhu vegetace při pěstování pícnin, kukuřice a při pěstování cukrové řepy s využitím chrástu na krmení.</a:t>
            </a: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Pokud obsah vybraných rizikových látek překračuje jednu z hodnot stanovených v prováděcí vyhlášce </a:t>
            </a:r>
          </a:p>
          <a:p>
            <a:pPr>
              <a:spcBef>
                <a:spcPts val="0"/>
              </a:spcBef>
            </a:pPr>
            <a:r>
              <a:rPr lang="cs-CZ" altLang="cs-CZ" sz="2000" dirty="0" smtClean="0"/>
              <a:t>Na půdách s hodnotou výměnné půdní reakce pod pH 5,6.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Na zemědělské půdě, kde bylo zjištěno překročení preventivní hodnoty podle zákona o ochraně </a:t>
            </a:r>
            <a:r>
              <a:rPr lang="cs-CZ" sz="2000" dirty="0" smtClean="0"/>
              <a:t>ZPF (dle </a:t>
            </a:r>
            <a:r>
              <a:rPr lang="cs-CZ" sz="2000" smtClean="0"/>
              <a:t>vyhlášky </a:t>
            </a:r>
            <a:r>
              <a:rPr lang="cs-CZ" sz="2000" smtClean="0"/>
              <a:t>č. 153/2016 </a:t>
            </a:r>
            <a:r>
              <a:rPr lang="cs-CZ" sz="2000" dirty="0" smtClean="0"/>
              <a:t>Sb.).</a:t>
            </a:r>
            <a:endParaRPr lang="cs-CZ" sz="2000" dirty="0"/>
          </a:p>
          <a:p>
            <a:pPr>
              <a:spcBef>
                <a:spcPts val="0"/>
              </a:spcBef>
            </a:pPr>
            <a:r>
              <a:rPr lang="cs-CZ" sz="2000" dirty="0"/>
              <a:t>Jestliže kaly nesplňují mikrobiologická kritéria stanovená vyhláškou.</a:t>
            </a:r>
          </a:p>
          <a:p>
            <a:pPr>
              <a:spcBef>
                <a:spcPts val="400"/>
              </a:spcBef>
            </a:pPr>
            <a:endParaRPr lang="cs-CZ" altLang="cs-CZ" sz="3200" dirty="0" smtClean="0"/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5889083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100" cy="110256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pPr algn="ctr"/>
            <a:r>
              <a:rPr lang="cs-CZ" altLang="cs-CZ" sz="3600" b="1" dirty="0" smtClean="0"/>
              <a:t/>
            </a:r>
            <a:br>
              <a:rPr lang="cs-CZ" altLang="cs-CZ" sz="3600" b="1" dirty="0" smtClean="0"/>
            </a:br>
            <a:r>
              <a:rPr lang="cs-CZ" altLang="cs-CZ" sz="3200" b="1" dirty="0" smtClean="0"/>
              <a:t>Použití upravených kalů na zemědělské půdě – podkladová vrstva v LPIS</a:t>
            </a:r>
            <a:r>
              <a:rPr lang="cs-CZ" altLang="cs-CZ" sz="3600" b="1" dirty="0" smtClean="0"/>
              <a:t/>
            </a:r>
            <a:br>
              <a:rPr lang="cs-CZ" altLang="cs-CZ" sz="3600" b="1" dirty="0" smtClean="0"/>
            </a:br>
            <a:endParaRPr lang="cs-CZ" altLang="cs-CZ" sz="3200" b="1" i="1" dirty="0" smtClean="0"/>
          </a:p>
        </p:txBody>
      </p:sp>
      <p:sp>
        <p:nvSpPr>
          <p:cNvPr id="216067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950" y="1484313"/>
            <a:ext cx="8928100" cy="5257800"/>
          </a:xfrm>
        </p:spPr>
        <p:txBody>
          <a:bodyPr/>
          <a:lstStyle/>
          <a:p>
            <a:pPr>
              <a:spcBef>
                <a:spcPts val="400"/>
              </a:spcBef>
            </a:pPr>
            <a:endParaRPr lang="cs-CZ" altLang="cs-CZ" sz="3200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  <a:p>
            <a:endParaRPr lang="cs-CZ" sz="2000" dirty="0" smtClean="0"/>
          </a:p>
          <a:p>
            <a:r>
              <a:rPr lang="cs-CZ" sz="2000" dirty="0" smtClean="0"/>
              <a:t>Vhodnost DPB pro aplikaci upravených </a:t>
            </a:r>
            <a:r>
              <a:rPr lang="cs-CZ" sz="2000" smtClean="0"/>
              <a:t>kalů </a:t>
            </a:r>
            <a:r>
              <a:rPr lang="cs-CZ" sz="2000" smtClean="0"/>
              <a:t>– </a:t>
            </a:r>
            <a:r>
              <a:rPr lang="cs-CZ" sz="2000" dirty="0"/>
              <a:t>kritérium pH ≥ 5,6 </a:t>
            </a:r>
            <a:r>
              <a:rPr lang="cs-CZ" sz="2000"/>
              <a:t>a </a:t>
            </a:r>
            <a:r>
              <a:rPr lang="cs-CZ" sz="2000" smtClean="0"/>
              <a:t>přístupný fosfor </a:t>
            </a:r>
            <a:r>
              <a:rPr lang="cs-CZ" sz="2000" dirty="0"/>
              <a:t>≤ 100 mg/kg. Na DPB označené žlutou barvou je možno potencionálně kaly vyvážet. Šedě barva naopak znázorňuje DPB , které uvedenou podmínku nesplňují a vývoz kalů na ně uplatnit nelze. Aplikace podléhá schválení ze strany ÚKZÚZ a může být zamítnuta z </a:t>
            </a:r>
            <a:r>
              <a:rPr lang="cs-CZ" sz="2000"/>
              <a:t>jiných </a:t>
            </a:r>
            <a:r>
              <a:rPr lang="cs-CZ" sz="2000" smtClean="0"/>
              <a:t>důvodů, </a:t>
            </a:r>
            <a:r>
              <a:rPr lang="cs-CZ" sz="2000" dirty="0"/>
              <a:t>než je obsah fosforu nebo pH.</a:t>
            </a:r>
            <a:endParaRPr lang="cs-CZ" altLang="cs-CZ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81" y="1672605"/>
            <a:ext cx="8856984" cy="34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7295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08012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200" b="1" dirty="0" smtClean="0"/>
              <a:t>Soustřeďování upravených kalů</a:t>
            </a:r>
            <a:endParaRPr lang="cs-CZ" sz="2000" dirty="0"/>
          </a:p>
        </p:txBody>
      </p:sp>
      <p:sp>
        <p:nvSpPr>
          <p:cNvPr id="217091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 2" pitchFamily="18" charset="2"/>
              <a:buNone/>
            </a:pPr>
            <a:r>
              <a:rPr lang="cs-CZ" altLang="en-US" sz="2200" b="1" dirty="0" smtClean="0">
                <a:solidFill>
                  <a:srgbClr val="FF0000"/>
                </a:solidFill>
              </a:rPr>
              <a:t>Podmínky pro soustřeďování upravených kalů</a:t>
            </a:r>
          </a:p>
          <a:p>
            <a:pPr lvl="1">
              <a:lnSpc>
                <a:spcPct val="80000"/>
              </a:lnSpc>
            </a:pPr>
            <a:r>
              <a:rPr lang="cs-CZ" altLang="en-US" sz="2200" dirty="0" smtClean="0"/>
              <a:t>Upravený kal se </a:t>
            </a:r>
            <a:r>
              <a:rPr lang="cs-CZ" altLang="en-US" sz="2200" smtClean="0"/>
              <a:t>sušinou </a:t>
            </a:r>
            <a:r>
              <a:rPr lang="cs-CZ" altLang="en-US" sz="2200" smtClean="0"/>
              <a:t>4–17 %: </a:t>
            </a:r>
            <a:r>
              <a:rPr lang="cs-CZ" altLang="en-US" sz="2200" dirty="0" smtClean="0"/>
              <a:t>speciální nádoby, </a:t>
            </a:r>
            <a:r>
              <a:rPr lang="cs-CZ" altLang="en-US" sz="2200" smtClean="0"/>
              <a:t>kontejnery</a:t>
            </a:r>
            <a:r>
              <a:rPr lang="cs-CZ" altLang="en-US" sz="2200" smtClean="0"/>
              <a:t>, </a:t>
            </a:r>
            <a:r>
              <a:rPr lang="cs-CZ" altLang="en-US" sz="2200" dirty="0" smtClean="0"/>
              <a:t>jímky, nádrže</a:t>
            </a:r>
          </a:p>
          <a:p>
            <a:pPr lvl="1">
              <a:lnSpc>
                <a:spcPct val="80000"/>
              </a:lnSpc>
            </a:pPr>
            <a:r>
              <a:rPr lang="cs-CZ" altLang="en-US" sz="2200" dirty="0" smtClean="0"/>
              <a:t>Upravený kal s min. sušinou 18 %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vodohospodářsky zabezpečená plocha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odděleně, označené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max. výška 3 m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hromady od sebe vzdálené 1 m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umístění schváleno v havarijním plánu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zabezpečeno proti vstupu nepovolaných osob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min. vzdálenost od bytové zástavby 300 m</a:t>
            </a:r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endParaRPr lang="cs-CZ" altLang="en-US" sz="2100" dirty="0" smtClean="0"/>
          </a:p>
          <a:p>
            <a:pPr lvl="1">
              <a:lnSpc>
                <a:spcPct val="80000"/>
              </a:lnSpc>
              <a:buNone/>
            </a:pPr>
            <a:r>
              <a:rPr lang="cs-CZ" altLang="en-US" sz="2200" b="1" dirty="0" smtClean="0">
                <a:solidFill>
                  <a:srgbClr val="FF0000"/>
                </a:solidFill>
              </a:rPr>
              <a:t>Použití nebo umístění upraveného kalů na zemědělskou půdu 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do 8 měsíců od jejich výstupu z technologie úpravy</a:t>
            </a:r>
          </a:p>
          <a:p>
            <a:pPr lvl="2">
              <a:lnSpc>
                <a:spcPct val="80000"/>
              </a:lnSpc>
            </a:pPr>
            <a:r>
              <a:rPr lang="cs-CZ" altLang="en-US" sz="2200" dirty="0" smtClean="0"/>
              <a:t>pokud je tato lhůta </a:t>
            </a:r>
            <a:r>
              <a:rPr lang="cs-CZ" altLang="en-US" sz="2200" smtClean="0"/>
              <a:t>překročena </a:t>
            </a:r>
            <a:r>
              <a:rPr lang="cs-CZ" altLang="en-US" sz="2200" smtClean="0"/>
              <a:t>– </a:t>
            </a:r>
            <a:r>
              <a:rPr lang="cs-CZ" altLang="en-US" sz="2200" dirty="0" smtClean="0"/>
              <a:t>nové rozbory na mikrobiologická kritéria</a:t>
            </a:r>
            <a:endParaRPr lang="cs-CZ" altLang="en-US" sz="2200" dirty="0"/>
          </a:p>
          <a:p>
            <a:pPr lvl="1">
              <a:lnSpc>
                <a:spcPct val="80000"/>
              </a:lnSpc>
              <a:buFont typeface="Wingdings 2" pitchFamily="18" charset="2"/>
              <a:buNone/>
            </a:pPr>
            <a:endParaRPr lang="cs-CZ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91625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107950" y="116632"/>
            <a:ext cx="8928546" cy="110256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600" b="1" dirty="0" smtClean="0"/>
              <a:t>Úpravy v terminologii zákona o hnojivech</a:t>
            </a:r>
            <a:endParaRPr lang="cs-CZ" altLang="cs-CZ" dirty="0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107950" y="1556793"/>
            <a:ext cx="8928100" cy="5301208"/>
          </a:xfrm>
        </p:spPr>
        <p:txBody>
          <a:bodyPr/>
          <a:lstStyle/>
          <a:p>
            <a:pPr marL="361950" lvl="1" indent="-276225">
              <a:spcBef>
                <a:spcPts val="1200"/>
              </a:spcBef>
            </a:pPr>
            <a:r>
              <a:rPr lang="cs-CZ" sz="2400" b="1" smtClean="0"/>
              <a:t>Definice </a:t>
            </a:r>
            <a:r>
              <a:rPr lang="cs-CZ" sz="2400" b="1" smtClean="0"/>
              <a:t>digestátu: </a:t>
            </a:r>
            <a:r>
              <a:rPr lang="cs-CZ" sz="2400" smtClean="0"/>
              <a:t>organické </a:t>
            </a:r>
            <a:r>
              <a:rPr lang="cs-CZ" sz="2400" dirty="0"/>
              <a:t>hnojivo vzniklé anaerobní fermentací při výrobě bioplynu </a:t>
            </a:r>
            <a:r>
              <a:rPr lang="cs-CZ" sz="2400" smtClean="0"/>
              <a:t>(</a:t>
            </a:r>
            <a:r>
              <a:rPr lang="cs-CZ" sz="2400" smtClean="0"/>
              <a:t>ve vyhlášce </a:t>
            </a:r>
            <a:r>
              <a:rPr lang="cs-CZ" sz="2400" dirty="0"/>
              <a:t>č. 474/2000 </a:t>
            </a:r>
            <a:r>
              <a:rPr lang="cs-CZ" sz="2400"/>
              <a:t>Sb</a:t>
            </a:r>
            <a:r>
              <a:rPr lang="cs-CZ" sz="2400" smtClean="0"/>
              <a:t>. jsou následně definovány i složky </a:t>
            </a:r>
            <a:r>
              <a:rPr lang="cs-CZ" sz="2400" dirty="0"/>
              <a:t>po </a:t>
            </a:r>
            <a:r>
              <a:rPr lang="cs-CZ" sz="2400"/>
              <a:t>mechanické </a:t>
            </a:r>
            <a:r>
              <a:rPr lang="cs-CZ" sz="2400" smtClean="0"/>
              <a:t>separaci digestátu, včetně upřesnění jejich názvů: </a:t>
            </a:r>
            <a:r>
              <a:rPr lang="cs-CZ" sz="2400" dirty="0" err="1"/>
              <a:t>fugát</a:t>
            </a:r>
            <a:r>
              <a:rPr lang="cs-CZ" sz="2400" dirty="0"/>
              <a:t> </a:t>
            </a:r>
            <a:r>
              <a:rPr lang="cs-CZ" sz="2400" dirty="0" err="1"/>
              <a:t>digestátu</a:t>
            </a:r>
            <a:r>
              <a:rPr lang="cs-CZ" sz="2400" dirty="0"/>
              <a:t>, separát </a:t>
            </a:r>
            <a:r>
              <a:rPr lang="cs-CZ" sz="2400" err="1"/>
              <a:t>digestátu</a:t>
            </a:r>
            <a:r>
              <a:rPr lang="cs-CZ" sz="2400" smtClean="0"/>
              <a:t>).</a:t>
            </a:r>
            <a:endParaRPr lang="cs-CZ" sz="2400" dirty="0"/>
          </a:p>
          <a:p>
            <a:pPr marL="361950" lvl="1" indent="-276225">
              <a:spcBef>
                <a:spcPts val="1200"/>
              </a:spcBef>
            </a:pPr>
            <a:r>
              <a:rPr lang="cs-CZ" sz="2400" b="1" smtClean="0"/>
              <a:t>Definice </a:t>
            </a:r>
            <a:r>
              <a:rPr lang="cs-CZ" sz="2400" b="1" smtClean="0"/>
              <a:t>příkrmiště: </a:t>
            </a:r>
            <a:r>
              <a:rPr lang="cs-CZ" sz="2400" smtClean="0"/>
              <a:t>část </a:t>
            </a:r>
            <a:r>
              <a:rPr lang="cs-CZ" sz="2400" dirty="0"/>
              <a:t>hospodářství na zemědělské půdě pod širým nebem, kde kromě pastvy dochází i k další chovatelské péči, zejména přikrmování, s větším soustředěním hospodářských zvířat na plochu než při </a:t>
            </a:r>
            <a:r>
              <a:rPr lang="cs-CZ" sz="2400" dirty="0" smtClean="0"/>
              <a:t>pastvě.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2429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928991" cy="108012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 fontScale="90000"/>
          </a:bodyPr>
          <a:lstStyle/>
          <a:p>
            <a:pPr algn="ctr">
              <a:spcBef>
                <a:spcPts val="600"/>
              </a:spcBef>
              <a:defRPr/>
            </a:pP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Upravené </a:t>
            </a:r>
            <a:r>
              <a:rPr lang="cs-CZ" sz="3600" b="1" dirty="0"/>
              <a:t>kaly – </a:t>
            </a:r>
            <a:r>
              <a:rPr lang="cs-CZ" sz="3600" b="1" dirty="0" smtClean="0"/>
              <a:t>umístění na zemědělské půdě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sz="31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365760" lvl="1" indent="0">
              <a:buFont typeface="Wingdings 2" pitchFamily="18" charset="2"/>
              <a:buNone/>
              <a:defRPr/>
            </a:pPr>
            <a:r>
              <a:rPr lang="cs-CZ" b="1" dirty="0"/>
              <a:t>Umístění </a:t>
            </a:r>
            <a:r>
              <a:rPr lang="cs-CZ" b="1" dirty="0" smtClean="0"/>
              <a:t>kalu na </a:t>
            </a:r>
            <a:r>
              <a:rPr lang="cs-CZ" b="1" dirty="0"/>
              <a:t>DPB před </a:t>
            </a:r>
            <a:r>
              <a:rPr lang="cs-CZ" b="1" dirty="0" smtClean="0"/>
              <a:t>aplikací lze max</a:t>
            </a:r>
            <a:r>
              <a:rPr lang="cs-CZ" b="1" dirty="0"/>
              <a:t>. 30 </a:t>
            </a:r>
            <a:r>
              <a:rPr lang="cs-CZ" b="1" dirty="0" smtClean="0"/>
              <a:t>dní</a:t>
            </a:r>
          </a:p>
          <a:p>
            <a:pPr marL="365760" lvl="1" indent="0">
              <a:buFont typeface="Wingdings 2" pitchFamily="18" charset="2"/>
              <a:buNone/>
              <a:defRPr/>
            </a:pPr>
            <a:r>
              <a:rPr lang="cs-CZ" dirty="0" smtClean="0"/>
              <a:t>Podmínky umístění na DPB:</a:t>
            </a:r>
          </a:p>
          <a:p>
            <a:pPr lvl="2">
              <a:defRPr/>
            </a:pPr>
            <a:r>
              <a:rPr lang="cs-CZ" dirty="0" smtClean="0"/>
              <a:t>min. sušina kalu 18 %</a:t>
            </a:r>
          </a:p>
          <a:p>
            <a:pPr lvl="2">
              <a:defRPr/>
            </a:pPr>
            <a:r>
              <a:rPr lang="cs-CZ" dirty="0" smtClean="0"/>
              <a:t>umístění v souladu s Programem použití kalů</a:t>
            </a:r>
          </a:p>
          <a:p>
            <a:pPr lvl="2">
              <a:defRPr/>
            </a:pPr>
            <a:r>
              <a:rPr lang="cs-CZ" dirty="0" smtClean="0"/>
              <a:t>umístění na místech vhodných dle NV č. 262/2012 Sb.</a:t>
            </a:r>
          </a:p>
          <a:p>
            <a:pPr lvl="2">
              <a:defRPr/>
            </a:pPr>
            <a:r>
              <a:rPr lang="cs-CZ" dirty="0" smtClean="0"/>
              <a:t>svažitost pozemku do 5°</a:t>
            </a:r>
          </a:p>
          <a:p>
            <a:pPr lvl="2">
              <a:defRPr/>
            </a:pPr>
            <a:r>
              <a:rPr lang="cs-CZ" dirty="0"/>
              <a:t>min. vzdálenost </a:t>
            </a:r>
            <a:r>
              <a:rPr lang="cs-CZ" dirty="0" smtClean="0"/>
              <a:t>50 </a:t>
            </a:r>
            <a:r>
              <a:rPr lang="cs-CZ" dirty="0"/>
              <a:t>m od </a:t>
            </a:r>
            <a:r>
              <a:rPr lang="cs-CZ" dirty="0" smtClean="0"/>
              <a:t>povrchových vod</a:t>
            </a:r>
            <a:endParaRPr lang="cs-CZ" dirty="0"/>
          </a:p>
          <a:p>
            <a:pPr lvl="2">
              <a:defRPr/>
            </a:pPr>
            <a:r>
              <a:rPr lang="cs-CZ" dirty="0" smtClean="0"/>
              <a:t>min. vzdálenost 100 m od zdrojů pitné vody</a:t>
            </a:r>
          </a:p>
          <a:p>
            <a:pPr lvl="2">
              <a:defRPr/>
            </a:pPr>
            <a:r>
              <a:rPr lang="cs-CZ" dirty="0" smtClean="0"/>
              <a:t>min. vzdálenost 300 m od bytové zástavby</a:t>
            </a:r>
          </a:p>
          <a:p>
            <a:pPr lvl="2">
              <a:defRPr/>
            </a:pPr>
            <a:r>
              <a:rPr lang="cs-CZ" dirty="0" smtClean="0"/>
              <a:t>označení hromady</a:t>
            </a:r>
          </a:p>
          <a:p>
            <a:pPr lvl="2">
              <a:defRPr/>
            </a:pPr>
            <a:r>
              <a:rPr lang="cs-CZ" dirty="0" smtClean="0"/>
              <a:t>místa uložení zpracována do Havarijního plánu</a:t>
            </a:r>
            <a:endParaRPr lang="cs-CZ" dirty="0"/>
          </a:p>
          <a:p>
            <a:pPr marL="365760" lvl="1" indent="0">
              <a:buFont typeface="Wingdings 2" pitchFamily="18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06091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3200" b="1" dirty="0" smtClean="0"/>
              <a:t>Upravené kaly – používání na zemědělské půdě</a:t>
            </a:r>
            <a:endParaRPr lang="cs-CZ" sz="2000" dirty="0"/>
          </a:p>
        </p:txBody>
      </p:sp>
      <p:sp>
        <p:nvSpPr>
          <p:cNvPr id="219139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950" y="1600200"/>
            <a:ext cx="89281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en-US" sz="2400" dirty="0" smtClean="0"/>
              <a:t>Upravené kaly musí být do </a:t>
            </a:r>
            <a:r>
              <a:rPr lang="cs-CZ" altLang="en-US" sz="2400" b="1" dirty="0" smtClean="0"/>
              <a:t>48 hodin </a:t>
            </a:r>
            <a:r>
              <a:rPr lang="cs-CZ" altLang="en-US" sz="2400" dirty="0" smtClean="0"/>
              <a:t>od rozprostření na pozemku </a:t>
            </a:r>
            <a:r>
              <a:rPr lang="cs-CZ" altLang="en-US" sz="2400" b="1" dirty="0" smtClean="0"/>
              <a:t>zapraveny do půdy</a:t>
            </a:r>
            <a:r>
              <a:rPr lang="cs-CZ" altLang="en-US" sz="2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cs-CZ" altLang="en-US" sz="2400" dirty="0" smtClean="0"/>
              <a:t>Nesmí se použít více než </a:t>
            </a:r>
            <a:r>
              <a:rPr lang="cs-CZ" altLang="en-US" sz="2400" b="1" dirty="0" smtClean="0"/>
              <a:t>5 t sušiny/hektar z. p.,</a:t>
            </a:r>
            <a:r>
              <a:rPr lang="cs-CZ" altLang="en-US" sz="2400" dirty="0" smtClean="0"/>
              <a:t> toto množství může být zvýšeno až na 10 t/ha, pokud použité kaly obsahují méně než polovinu limitního množství každé ze sledovaných rizikových látek a prvků.</a:t>
            </a:r>
          </a:p>
          <a:p>
            <a:pPr>
              <a:lnSpc>
                <a:spcPct val="80000"/>
              </a:lnSpc>
            </a:pPr>
            <a:r>
              <a:rPr lang="cs-CZ" altLang="en-US" sz="2400" dirty="0" smtClean="0"/>
              <a:t>Dávka kalu je na pozemek aplikována </a:t>
            </a:r>
            <a:r>
              <a:rPr lang="cs-CZ" altLang="en-US" sz="2400" b="1" dirty="0" smtClean="0"/>
              <a:t>v jedné agrotechnické operaci </a:t>
            </a:r>
            <a:r>
              <a:rPr lang="cs-CZ" altLang="en-US" sz="2400" dirty="0" smtClean="0"/>
              <a:t>a v jednom souvislém časovém období za příznivých fyzikálních a vlhkostních podmínek.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po dobu 3 let následujících po použití upravených kalů nesmí být na dotčených </a:t>
            </a:r>
            <a:r>
              <a:rPr lang="cs-CZ" sz="2400" dirty="0" smtClean="0"/>
              <a:t>pozemcích použity </a:t>
            </a:r>
            <a:r>
              <a:rPr lang="cs-CZ" sz="2400" dirty="0"/>
              <a:t>žádné další </a:t>
            </a:r>
            <a:r>
              <a:rPr lang="cs-CZ" sz="2400" dirty="0" smtClean="0"/>
              <a:t>kaly (platí pro </a:t>
            </a:r>
            <a:r>
              <a:rPr lang="cs-CZ" sz="2400" smtClean="0"/>
              <a:t>celý </a:t>
            </a:r>
            <a:r>
              <a:rPr lang="cs-CZ" sz="2400" smtClean="0"/>
              <a:t>DPB!).</a:t>
            </a:r>
            <a:endParaRPr lang="cs-CZ" altLang="en-US" sz="2400" dirty="0" smtClean="0"/>
          </a:p>
          <a:p>
            <a:pPr>
              <a:lnSpc>
                <a:spcPct val="80000"/>
              </a:lnSpc>
            </a:pPr>
            <a:r>
              <a:rPr lang="cs-CZ" altLang="en-US" sz="2400" dirty="0" smtClean="0"/>
              <a:t>Minimální obsah sušiny kalu pro přímé použití musí být </a:t>
            </a:r>
            <a:r>
              <a:rPr lang="cs-CZ" altLang="en-US" sz="2400" smtClean="0"/>
              <a:t>4 </a:t>
            </a:r>
            <a:r>
              <a:rPr lang="cs-CZ" altLang="en-US" sz="2400" smtClean="0"/>
              <a:t>%.</a:t>
            </a:r>
            <a:endParaRPr lang="cs-CZ" altLang="en-US" sz="2400" dirty="0" smtClean="0"/>
          </a:p>
          <a:p>
            <a:pPr>
              <a:lnSpc>
                <a:spcPct val="80000"/>
              </a:lnSpc>
            </a:pPr>
            <a:r>
              <a:rPr lang="cs-CZ" altLang="en-US" sz="2400" dirty="0" smtClean="0"/>
              <a:t>Dávka N dodaného v upravených kalech nepřekročí limit stanovený pro plodinu podle nařízení vlády č. 262/2012 Sb.</a:t>
            </a:r>
          </a:p>
          <a:p>
            <a:pPr>
              <a:lnSpc>
                <a:spcPct val="80000"/>
              </a:lnSpc>
            </a:pPr>
            <a:endParaRPr lang="cs-CZ" altLang="en-US" sz="2700" dirty="0" smtClean="0"/>
          </a:p>
          <a:p>
            <a:pPr>
              <a:lnSpc>
                <a:spcPct val="80000"/>
              </a:lnSpc>
            </a:pPr>
            <a:endParaRPr lang="cs-CZ" altLang="en-US" sz="2700" dirty="0" smtClean="0"/>
          </a:p>
          <a:p>
            <a:pPr>
              <a:lnSpc>
                <a:spcPct val="80000"/>
              </a:lnSpc>
            </a:pPr>
            <a:endParaRPr lang="cs-CZ" alt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10640253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546" cy="1102568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sz="3600" b="1" dirty="0"/>
              <a:t>Upravené kaly – </a:t>
            </a:r>
            <a:r>
              <a:rPr lang="cs-CZ" sz="3600" b="1" dirty="0" smtClean="0"/>
              <a:t>další povinnosti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100" b="1" dirty="0" smtClean="0"/>
              <a:t>(zákon o hnojivech, vyhláška č. 377/2013 Sb.)</a:t>
            </a:r>
            <a:endParaRPr lang="cs-CZ" sz="3100" dirty="0"/>
          </a:p>
        </p:txBody>
      </p:sp>
      <p:sp>
        <p:nvSpPr>
          <p:cNvPr id="220163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504" y="1628800"/>
            <a:ext cx="8857109" cy="511331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cs-CZ" altLang="cs-CZ" sz="2400" dirty="0" smtClean="0"/>
              <a:t>Zemědělci jsou povinni </a:t>
            </a:r>
            <a:r>
              <a:rPr lang="cs-CZ" altLang="cs-CZ" sz="2400" b="1" dirty="0" smtClean="0"/>
              <a:t>vést evidenci </a:t>
            </a:r>
            <a:r>
              <a:rPr lang="cs-CZ" altLang="cs-CZ" sz="2400" dirty="0" smtClean="0"/>
              <a:t>o upravených kalech použitých na zemědělské půdě (evidence hnojení), a </a:t>
            </a:r>
            <a:r>
              <a:rPr lang="cs-CZ" altLang="cs-CZ" sz="2400" smtClean="0"/>
              <a:t>to </a:t>
            </a:r>
            <a:r>
              <a:rPr lang="cs-CZ" altLang="cs-CZ" sz="2400" b="1" smtClean="0"/>
              <a:t>v přepočtu na 100%</a:t>
            </a:r>
            <a:r>
              <a:rPr lang="cs-CZ" altLang="cs-CZ" sz="2400" b="1" smtClean="0"/>
              <a:t> </a:t>
            </a:r>
            <a:r>
              <a:rPr lang="cs-CZ" altLang="cs-CZ" sz="2400" b="1" smtClean="0"/>
              <a:t>sušinu </a:t>
            </a:r>
            <a:r>
              <a:rPr lang="cs-CZ" altLang="cs-CZ" sz="2400" b="1" dirty="0" smtClean="0"/>
              <a:t>použitého kalu</a:t>
            </a:r>
            <a:r>
              <a:rPr lang="cs-CZ" altLang="cs-CZ" sz="2400" dirty="0" smtClean="0"/>
              <a:t>. </a:t>
            </a:r>
          </a:p>
          <a:p>
            <a:pPr>
              <a:spcBef>
                <a:spcPts val="1200"/>
              </a:spcBef>
            </a:pPr>
            <a:r>
              <a:rPr lang="cs-CZ" altLang="cs-CZ" sz="2400" dirty="0" smtClean="0"/>
              <a:t>Zemědělci, kteří používají upravené kaly na zemědělské půdě, jsou povinni </a:t>
            </a:r>
            <a:r>
              <a:rPr lang="cs-CZ" altLang="cs-CZ" sz="2400" b="1" dirty="0" smtClean="0"/>
              <a:t>zaslat </a:t>
            </a:r>
            <a:r>
              <a:rPr lang="cs-CZ" altLang="cs-CZ" sz="2400" b="1" smtClean="0"/>
              <a:t>ÚKZÚZ </a:t>
            </a:r>
            <a:r>
              <a:rPr lang="cs-CZ" altLang="cs-CZ" sz="2400" b="1" smtClean="0"/>
              <a:t>hlášení nejpozději </a:t>
            </a:r>
            <a:r>
              <a:rPr lang="cs-CZ" altLang="cs-CZ" sz="2400" b="1" dirty="0" smtClean="0"/>
              <a:t>14 dnů před </a:t>
            </a:r>
            <a:r>
              <a:rPr lang="cs-CZ" altLang="cs-CZ" sz="2400" b="1" smtClean="0"/>
              <a:t>jejich </a:t>
            </a:r>
            <a:r>
              <a:rPr lang="cs-CZ" altLang="cs-CZ" sz="2400" b="1" smtClean="0"/>
              <a:t>použitím</a:t>
            </a:r>
            <a:r>
              <a:rPr lang="cs-CZ" altLang="cs-CZ" sz="2400" smtClean="0"/>
              <a:t>. </a:t>
            </a:r>
            <a:endParaRPr lang="cs-CZ" altLang="cs-CZ" sz="2400" dirty="0" smtClean="0"/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2486974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2568"/>
          </a:xfrm>
          <a:solidFill>
            <a:schemeClr val="accent3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Používání </a:t>
            </a:r>
            <a:r>
              <a:rPr lang="cs-CZ" sz="3600" b="1" dirty="0">
                <a:solidFill>
                  <a:schemeClr val="accent2">
                    <a:lumMod val="75000"/>
                  </a:schemeClr>
                </a:solidFill>
              </a:rPr>
              <a:t>sedimentů na zemědělské půdě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79388" y="1600200"/>
            <a:ext cx="8856662" cy="5141913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cs-CZ" altLang="en-US" sz="2400" b="1" dirty="0" smtClean="0"/>
              <a:t>Lze použít na </a:t>
            </a:r>
          </a:p>
          <a:p>
            <a:pPr lvl="1"/>
            <a:r>
              <a:rPr lang="cs-CZ" altLang="en-US" sz="2000" dirty="0" smtClean="0"/>
              <a:t>orné půdě nebo </a:t>
            </a:r>
          </a:p>
          <a:p>
            <a:pPr lvl="1"/>
            <a:r>
              <a:rPr lang="cs-CZ" altLang="en-US" sz="2000" dirty="0" smtClean="0"/>
              <a:t>TTP při obnově </a:t>
            </a:r>
            <a:r>
              <a:rPr lang="cs-CZ" altLang="en-US" sz="2000" smtClean="0"/>
              <a:t>(</a:t>
            </a:r>
            <a:r>
              <a:rPr lang="cs-CZ" altLang="en-US" sz="2000" smtClean="0"/>
              <a:t>1x za 5let</a:t>
            </a:r>
            <a:r>
              <a:rPr lang="cs-CZ" altLang="en-US" sz="2000" dirty="0" smtClean="0"/>
              <a:t>)</a:t>
            </a:r>
          </a:p>
          <a:p>
            <a:pPr marL="0" indent="0">
              <a:buFont typeface="Wingdings" pitchFamily="2" charset="2"/>
              <a:buNone/>
            </a:pPr>
            <a:r>
              <a:rPr lang="cs-CZ" altLang="en-US" sz="2400" b="1" dirty="0" smtClean="0"/>
              <a:t>Souhlas s použitím sedimentu na ZPF </a:t>
            </a:r>
            <a:br>
              <a:rPr lang="cs-CZ" altLang="en-US" sz="2400" b="1" dirty="0" smtClean="0"/>
            </a:br>
            <a:r>
              <a:rPr lang="cs-CZ" altLang="en-US" sz="1800" i="1" dirty="0" smtClean="0"/>
              <a:t>(dle § 15 zákona č. 334/1992 Sb.) – odbor ŽP na ORP</a:t>
            </a:r>
          </a:p>
          <a:p>
            <a:pPr marL="269875" indent="-269875"/>
            <a:r>
              <a:rPr lang="cs-CZ" altLang="en-US" sz="2400" b="1" dirty="0" smtClean="0"/>
              <a:t>limity rizikových prvků a látek v sedimentu </a:t>
            </a:r>
            <a:r>
              <a:rPr lang="cs-CZ" altLang="en-US" sz="2000" i="1" dirty="0" smtClean="0"/>
              <a:t>(</a:t>
            </a:r>
            <a:r>
              <a:rPr lang="cs-CZ" altLang="en-US" sz="2000" b="1" i="1" dirty="0" smtClean="0"/>
              <a:t>protokol o výsledcích analýz vzorků sedimentu </a:t>
            </a:r>
            <a:r>
              <a:rPr lang="cs-CZ" altLang="en-US" sz="2000" i="1" dirty="0" smtClean="0"/>
              <a:t>odebraných před a po jeho vytěžení a průvodní list odběru vzorků sedimentu)</a:t>
            </a:r>
            <a:endParaRPr lang="cs-CZ" altLang="en-US" sz="2400" dirty="0" smtClean="0"/>
          </a:p>
          <a:p>
            <a:pPr marL="269875" indent="-269875"/>
            <a:r>
              <a:rPr lang="cs-CZ" altLang="en-US" sz="2400" dirty="0" smtClean="0"/>
              <a:t>limity indikátorových mikroorganismů </a:t>
            </a:r>
            <a:r>
              <a:rPr lang="cs-CZ" altLang="en-US" sz="1800" i="1" dirty="0" smtClean="0"/>
              <a:t>(pouze pokud si vyžádá ŽP)</a:t>
            </a:r>
          </a:p>
          <a:p>
            <a:pPr marL="269875" indent="-269875"/>
            <a:r>
              <a:rPr lang="cs-CZ" altLang="en-US" sz="2400" b="1" dirty="0" smtClean="0"/>
              <a:t>limity rizikových prvků a látek v půdě </a:t>
            </a:r>
            <a:r>
              <a:rPr lang="cs-CZ" altLang="en-US" sz="2000" i="1" dirty="0" smtClean="0"/>
              <a:t>(</a:t>
            </a:r>
            <a:r>
              <a:rPr lang="cs-CZ" altLang="en-US" sz="2000" b="1" i="1" dirty="0" smtClean="0"/>
              <a:t>protokol o výsledcích analýz vzorků půd</a:t>
            </a:r>
            <a:r>
              <a:rPr lang="cs-CZ" altLang="en-US" sz="2000" i="1" dirty="0" smtClean="0"/>
              <a:t> a průvodní list odběru vzorků </a:t>
            </a:r>
            <a:r>
              <a:rPr lang="cs-CZ" altLang="en-US" sz="2000" i="1" smtClean="0"/>
              <a:t>půdy </a:t>
            </a:r>
            <a:r>
              <a:rPr lang="cs-CZ" altLang="en-US" sz="2000" i="1" smtClean="0"/>
              <a:t>– </a:t>
            </a:r>
            <a:r>
              <a:rPr lang="cs-CZ" altLang="en-US" sz="2000" i="1" dirty="0" smtClean="0"/>
              <a:t>neprovádí se, pokud nejsou nepřekročeny obsahy rizikových prvků a látek v sedimentu)</a:t>
            </a:r>
          </a:p>
          <a:p>
            <a:pPr marL="0" indent="0"/>
            <a:endParaRPr lang="cs-CZ" altLang="en-US" sz="2200" i="1" dirty="0" smtClean="0"/>
          </a:p>
          <a:p>
            <a:pPr marL="0" indent="0">
              <a:buFont typeface="Wingdings" pitchFamily="2" charset="2"/>
              <a:buNone/>
            </a:pPr>
            <a:endParaRPr lang="cs-CZ" altLang="en-US" sz="2700" dirty="0" smtClean="0"/>
          </a:p>
          <a:p>
            <a:pPr marL="0" indent="0">
              <a:buFont typeface="Wingdings" pitchFamily="2" charset="2"/>
              <a:buNone/>
            </a:pPr>
            <a:endParaRPr lang="cs-CZ" alt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35467208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3"/>
            <a:ext cx="8928992" cy="1102568"/>
          </a:xfrm>
          <a:solidFill>
            <a:schemeClr val="accent3">
              <a:lumMod val="9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>Používání </a:t>
            </a:r>
            <a:r>
              <a:rPr lang="cs-CZ" sz="3200" b="1" dirty="0">
                <a:solidFill>
                  <a:schemeClr val="accent2">
                    <a:lumMod val="75000"/>
                  </a:schemeClr>
                </a:solidFill>
              </a:rPr>
              <a:t>sedimentů na zemědělské půdě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79388" y="1600200"/>
            <a:ext cx="8856662" cy="5141913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sz="2800" b="1" dirty="0"/>
              <a:t>Souhlas s použitím sedimentu na </a:t>
            </a:r>
            <a:r>
              <a:rPr lang="cs-CZ" sz="2800" b="1"/>
              <a:t>ZPF </a:t>
            </a:r>
            <a:r>
              <a:rPr lang="cs-CZ" sz="2800" b="1" smtClean="0"/>
              <a:t/>
            </a:r>
            <a:br>
              <a:rPr lang="cs-CZ" sz="2800" b="1" smtClean="0"/>
            </a:br>
            <a:r>
              <a:rPr lang="cs-CZ" sz="2400" i="1" smtClean="0"/>
              <a:t>(</a:t>
            </a:r>
            <a:r>
              <a:rPr lang="cs-CZ" sz="2400" i="1" dirty="0"/>
              <a:t>dle § 15 zákona č. 334/1992 Sb.) </a:t>
            </a:r>
            <a:r>
              <a:rPr lang="cs-CZ" sz="2800" i="1" dirty="0"/>
              <a:t>– odbor ŽP na ORP</a:t>
            </a:r>
          </a:p>
          <a:p>
            <a:pPr>
              <a:defRPr/>
            </a:pPr>
            <a:r>
              <a:rPr lang="cs-CZ" sz="2400" i="1" dirty="0" smtClean="0"/>
              <a:t>identifikace DPB</a:t>
            </a:r>
          </a:p>
          <a:p>
            <a:pPr>
              <a:defRPr/>
            </a:pPr>
            <a:r>
              <a:rPr lang="cs-CZ" sz="2400" i="1" dirty="0" smtClean="0"/>
              <a:t>souhlas vlastníka/uživatele pozemku</a:t>
            </a:r>
          </a:p>
          <a:p>
            <a:pPr>
              <a:defRPr/>
            </a:pPr>
            <a:r>
              <a:rPr lang="cs-CZ" sz="2400" i="1" dirty="0"/>
              <a:t>ú</a:t>
            </a:r>
            <a:r>
              <a:rPr lang="cs-CZ" sz="2400" i="1" dirty="0" smtClean="0"/>
              <a:t>daje o původu sedimentu</a:t>
            </a:r>
          </a:p>
          <a:p>
            <a:pPr>
              <a:defRPr/>
            </a:pPr>
            <a:r>
              <a:rPr lang="cs-CZ" sz="2400" i="1" dirty="0"/>
              <a:t>ú</a:t>
            </a:r>
            <a:r>
              <a:rPr lang="cs-CZ" sz="2400" i="1" dirty="0" smtClean="0"/>
              <a:t>daje o umístění </a:t>
            </a:r>
            <a:r>
              <a:rPr lang="cs-CZ" sz="2400" i="1" dirty="0" err="1" smtClean="0"/>
              <a:t>mezideponie</a:t>
            </a:r>
            <a:endParaRPr lang="cs-CZ" sz="2400" i="1" dirty="0" smtClean="0"/>
          </a:p>
          <a:p>
            <a:pPr>
              <a:defRPr/>
            </a:pPr>
            <a:r>
              <a:rPr lang="cs-CZ" sz="2400" i="1" dirty="0" smtClean="0"/>
              <a:t>předpokládané datum použití sedimentu</a:t>
            </a:r>
            <a:endParaRPr lang="cs-CZ" sz="2400" i="1" dirty="0"/>
          </a:p>
          <a:p>
            <a:pPr marL="0" lvl="0" indent="0">
              <a:buNone/>
              <a:defRPr/>
            </a:pPr>
            <a:endParaRPr lang="cs-CZ" sz="2600" b="1" i="1" dirty="0" smtClean="0">
              <a:solidFill>
                <a:srgbClr val="FF0000"/>
              </a:solidFill>
            </a:endParaRPr>
          </a:p>
          <a:p>
            <a:pPr marL="0" lvl="0" indent="0">
              <a:buNone/>
              <a:defRPr/>
            </a:pPr>
            <a:r>
              <a:rPr lang="cs-CZ" sz="2600" b="1" dirty="0" smtClean="0">
                <a:solidFill>
                  <a:srgbClr val="FF0000"/>
                </a:solidFill>
              </a:rPr>
              <a:t>Souhlas </a:t>
            </a:r>
            <a:r>
              <a:rPr lang="cs-CZ" sz="2600" b="1" dirty="0">
                <a:solidFill>
                  <a:srgbClr val="FF0000"/>
                </a:solidFill>
              </a:rPr>
              <a:t>s použitím sedimentu na ZPF musí být </a:t>
            </a:r>
            <a:r>
              <a:rPr lang="cs-CZ" sz="2600" b="1" dirty="0" smtClean="0">
                <a:solidFill>
                  <a:srgbClr val="FF0000"/>
                </a:solidFill>
              </a:rPr>
              <a:t>uchováván zemědělcem </a:t>
            </a:r>
            <a:r>
              <a:rPr lang="cs-CZ" sz="2600" b="1" dirty="0">
                <a:solidFill>
                  <a:srgbClr val="FF0000"/>
                </a:solidFill>
              </a:rPr>
              <a:t>pro potřeby odborného dozoru (ÚKZÚZ) po dobu 7 let od </a:t>
            </a:r>
            <a:r>
              <a:rPr lang="cs-CZ" sz="2600" b="1">
                <a:solidFill>
                  <a:srgbClr val="FF0000"/>
                </a:solidFill>
              </a:rPr>
              <a:t>použití </a:t>
            </a:r>
            <a:r>
              <a:rPr lang="cs-CZ" sz="2600" b="1" smtClean="0">
                <a:solidFill>
                  <a:srgbClr val="FF0000"/>
                </a:solidFill>
              </a:rPr>
              <a:t>sedimentů.</a:t>
            </a: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61643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3"/>
            <a:ext cx="8928992" cy="1102568"/>
          </a:xfrm>
          <a:solidFill>
            <a:schemeClr val="accent3">
              <a:lumMod val="95000"/>
            </a:schemeClr>
          </a:solidFill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>Používání </a:t>
            </a:r>
            <a:r>
              <a:rPr lang="cs-CZ" sz="3200" b="1" dirty="0">
                <a:solidFill>
                  <a:schemeClr val="accent2">
                    <a:lumMod val="75000"/>
                  </a:schemeClr>
                </a:solidFill>
              </a:rPr>
              <a:t>sedimentů na zemědělské půdě</a:t>
            </a:r>
            <a:br>
              <a:rPr lang="cs-CZ" sz="32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950" y="1600200"/>
            <a:ext cx="8928100" cy="525780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b="1" dirty="0"/>
              <a:t>Hlavní podmínky pro používání sedimentů na zemědělské </a:t>
            </a:r>
            <a:r>
              <a:rPr lang="cs-CZ" b="1" dirty="0" smtClean="0"/>
              <a:t>půdě (</a:t>
            </a:r>
            <a:r>
              <a:rPr lang="cs-CZ" b="1" smtClean="0"/>
              <a:t>vyhláška č. 257/2009 </a:t>
            </a:r>
            <a:r>
              <a:rPr lang="cs-CZ" b="1" dirty="0" smtClean="0"/>
              <a:t>Sb.):</a:t>
            </a:r>
            <a:endParaRPr lang="cs-CZ" dirty="0"/>
          </a:p>
          <a:p>
            <a:pPr>
              <a:defRPr/>
            </a:pPr>
            <a:r>
              <a:rPr lang="cs-CZ" b="1" dirty="0"/>
              <a:t>Dodržení koncentrací rizikových prvků (látek) </a:t>
            </a:r>
            <a:r>
              <a:rPr lang="cs-CZ" dirty="0"/>
              <a:t>v sedimentech a v půdě. </a:t>
            </a:r>
          </a:p>
          <a:p>
            <a:pPr>
              <a:defRPr/>
            </a:pPr>
            <a:r>
              <a:rPr lang="cs-CZ" b="1" dirty="0"/>
              <a:t>Maximální dávka </a:t>
            </a:r>
            <a:r>
              <a:rPr lang="cs-CZ" b="1"/>
              <a:t>sedimentu </a:t>
            </a:r>
            <a:r>
              <a:rPr lang="cs-CZ" b="1" smtClean="0"/>
              <a:t>300–750 </a:t>
            </a:r>
            <a:r>
              <a:rPr lang="cs-CZ" b="1" dirty="0"/>
              <a:t>t sušiny na 1 ha </a:t>
            </a:r>
            <a:r>
              <a:rPr lang="cs-CZ" dirty="0"/>
              <a:t>(podle textury půdy a sedimentu) při výšce vrstvy použitého sedimentu do 10 cm.</a:t>
            </a:r>
          </a:p>
          <a:p>
            <a:pPr>
              <a:defRPr/>
            </a:pPr>
            <a:r>
              <a:rPr lang="cs-CZ" dirty="0"/>
              <a:t>Zapravení do půdy do </a:t>
            </a:r>
            <a:r>
              <a:rPr lang="cs-CZ" dirty="0" smtClean="0"/>
              <a:t>10 </a:t>
            </a:r>
            <a:r>
              <a:rPr lang="cs-CZ" dirty="0"/>
              <a:t>dnů od jejich rozprostření. </a:t>
            </a:r>
          </a:p>
          <a:p>
            <a:pPr>
              <a:defRPr/>
            </a:pPr>
            <a:r>
              <a:rPr lang="cs-CZ" dirty="0"/>
              <a:t>Časový odstup od posledního použití </a:t>
            </a:r>
            <a:r>
              <a:rPr lang="cs-CZ"/>
              <a:t>sedimentu </a:t>
            </a:r>
            <a:r>
              <a:rPr lang="cs-CZ" smtClean="0"/>
              <a:t>– </a:t>
            </a:r>
            <a:r>
              <a:rPr lang="cs-CZ" dirty="0"/>
              <a:t>nad 10 let.  </a:t>
            </a:r>
          </a:p>
          <a:p>
            <a:pPr>
              <a:defRPr/>
            </a:pPr>
            <a:r>
              <a:rPr lang="cs-CZ" dirty="0"/>
              <a:t>Časový odstup od posledního použití upraveného </a:t>
            </a:r>
            <a:r>
              <a:rPr lang="cs-CZ"/>
              <a:t>kalu </a:t>
            </a:r>
            <a:r>
              <a:rPr lang="cs-CZ" smtClean="0"/>
              <a:t>– </a:t>
            </a:r>
            <a:br>
              <a:rPr lang="cs-CZ" smtClean="0"/>
            </a:br>
            <a:r>
              <a:rPr lang="cs-CZ" smtClean="0"/>
              <a:t>nad </a:t>
            </a:r>
            <a:r>
              <a:rPr lang="cs-CZ"/>
              <a:t>1 </a:t>
            </a:r>
            <a:r>
              <a:rPr lang="cs-CZ" smtClean="0"/>
              <a:t>rok.</a:t>
            </a: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80329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3"/>
            <a:ext cx="8928992" cy="1102568"/>
          </a:xfrm>
          <a:solidFill>
            <a:schemeClr val="accent3">
              <a:lumMod val="95000"/>
            </a:schemeClr>
          </a:solidFill>
        </p:spPr>
        <p:txBody>
          <a:bodyPr>
            <a:no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</a:rPr>
              <a:t>Používání </a:t>
            </a:r>
            <a:r>
              <a:rPr lang="cs-CZ" sz="3200" b="1" dirty="0">
                <a:solidFill>
                  <a:schemeClr val="accent2">
                    <a:lumMod val="75000"/>
                  </a:schemeClr>
                </a:solidFill>
              </a:rPr>
              <a:t>sedimentů na zemědělské půdě</a:t>
            </a:r>
            <a:br>
              <a:rPr lang="cs-CZ" sz="32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cs-CZ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107950" y="1700809"/>
            <a:ext cx="8928100" cy="515719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800" b="1" dirty="0" smtClean="0"/>
              <a:t>Oznámení o použití sedimentu na OŽP ORP </a:t>
            </a:r>
            <a:r>
              <a:rPr lang="cs-CZ" sz="2800" dirty="0" smtClean="0"/>
              <a:t>– 14 dní </a:t>
            </a:r>
            <a:r>
              <a:rPr lang="cs-CZ" sz="2800" smtClean="0"/>
              <a:t>před </a:t>
            </a:r>
            <a:r>
              <a:rPr lang="cs-CZ" sz="2800" smtClean="0"/>
              <a:t>použitím.</a:t>
            </a:r>
            <a:endParaRPr lang="cs-CZ" sz="2800" dirty="0" smtClean="0"/>
          </a:p>
          <a:p>
            <a:pPr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Oznámení </a:t>
            </a:r>
            <a:r>
              <a:rPr lang="cs-CZ" sz="2800" b="1" dirty="0">
                <a:solidFill>
                  <a:srgbClr val="FF0000"/>
                </a:solidFill>
              </a:rPr>
              <a:t>o použití sedimentu na ÚKZÚZ </a:t>
            </a:r>
            <a:r>
              <a:rPr lang="cs-CZ" sz="2800" dirty="0"/>
              <a:t>14 dní </a:t>
            </a:r>
            <a:r>
              <a:rPr lang="cs-CZ" sz="2800"/>
              <a:t>před </a:t>
            </a:r>
            <a:r>
              <a:rPr lang="cs-CZ" sz="2800" smtClean="0"/>
              <a:t>použitím.</a:t>
            </a:r>
            <a:endParaRPr lang="cs-CZ" sz="2800" dirty="0"/>
          </a:p>
          <a:p>
            <a:pPr>
              <a:defRPr/>
            </a:pPr>
            <a:r>
              <a:rPr lang="cs-CZ" sz="2800" b="1" dirty="0" smtClean="0"/>
              <a:t>Evidence o použití sedimentu </a:t>
            </a:r>
            <a:r>
              <a:rPr lang="cs-CZ" sz="2800" dirty="0" smtClean="0"/>
              <a:t>– evidenční list (kontroluje </a:t>
            </a:r>
            <a:r>
              <a:rPr lang="cs-CZ" sz="2800" smtClean="0"/>
              <a:t>ÚKZÚZ</a:t>
            </a:r>
            <a:r>
              <a:rPr lang="cs-CZ" sz="2800" smtClean="0"/>
              <a:t>).</a:t>
            </a:r>
            <a:endParaRPr lang="cs-CZ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40734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 idx="4294967295"/>
          </p:nvPr>
        </p:nvSpPr>
        <p:spPr>
          <a:xfrm>
            <a:off x="107505" y="116632"/>
            <a:ext cx="8928992" cy="93610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600" b="1" dirty="0" smtClean="0"/>
              <a:t>Obecné rozdělení hnojivých látek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573814"/>
              </p:ext>
            </p:extLst>
          </p:nvPr>
        </p:nvGraphicFramePr>
        <p:xfrm>
          <a:off x="0" y="1125538"/>
          <a:ext cx="9144000" cy="5718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7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63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38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10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Minerální hnojiva</a:t>
                      </a:r>
                      <a:endParaRPr lang="cs-CZ" sz="16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Hnojivo, v němž jsou deklarované živiny obsaženy ve formě minerálních látek získaných extrakcí nebo jiným fyzikálním či chemickým postupem</a:t>
                      </a:r>
                      <a:r>
                        <a:rPr lang="cs-CZ" sz="16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600" b="0" i="1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Úředně je mezi minerální hnojiva zařazena i močovina (dusík v organické formě).</a:t>
                      </a: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cs-CZ" sz="16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NPK, LAD, LAV, síran amonný, močovina, </a:t>
                      </a:r>
                      <a:r>
                        <a:rPr lang="cs-CZ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amofos</a:t>
                      </a: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DS, DAM </a:t>
                      </a:r>
                      <a:endParaRPr lang="cs-CZ" sz="16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6813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Organická hnojiva</a:t>
                      </a:r>
                      <a:endParaRPr lang="cs-CZ" sz="1600" b="1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Hnojivo, v němž jsou deklarované živiny obsaženy v organické formě. 	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Komposty, </a:t>
                      </a:r>
                      <a:r>
                        <a:rPr lang="cs-CZ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digestáty</a:t>
                      </a: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9625">
                <a:tc>
                  <a:txBody>
                    <a:bodyPr/>
                    <a:lstStyle/>
                    <a:p>
                      <a:r>
                        <a:rPr lang="cs-CZ" sz="1600" b="1" dirty="0" err="1" smtClean="0"/>
                        <a:t>Organominerální</a:t>
                      </a:r>
                      <a:r>
                        <a:rPr lang="cs-CZ" sz="1600" b="1" dirty="0" smtClean="0"/>
                        <a:t> hnojiva</a:t>
                      </a:r>
                      <a:endParaRPr lang="cs-CZ" sz="1600" b="1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Hnojivo, v němž jsou deklarované živiny obsaženy v minerální a organické formě. 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Melasové výpalky obohacené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4995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Statková hnojiva</a:t>
                      </a:r>
                      <a:endParaRPr lang="cs-CZ" sz="1600" b="1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Vedlejší produkt </a:t>
                      </a: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vznikající při chovu hospodářských zvířat nebo rostlinný zbytek nesklizený při pěstování kulturních plodin (zpravidla sláma nebo rostliny na zelené hnojení), není-li dále upravován; za úpravu se přitom nepovažují přirozené procesy přeměn při skladování, mechanická separace kejdy a přidávání látek snižujících ztráty živin nebo zlepšujících účinnost živin. 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Hnůj, kejda, močůvka, </a:t>
                      </a:r>
                      <a:r>
                        <a:rPr lang="cs-CZ" sz="16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sláma </a:t>
                      </a:r>
                      <a:endParaRPr lang="cs-CZ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5822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Další hnojivé látky</a:t>
                      </a:r>
                      <a:endParaRPr lang="cs-CZ" sz="1600" b="1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Látky</a:t>
                      </a:r>
                      <a:r>
                        <a:rPr lang="cs-CZ" sz="1600" baseline="0" dirty="0" smtClean="0"/>
                        <a:t>, které obsahují určité množství deklarovaných živin a za stanovených podmínek je lze použít na zemědělskou půdu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Upravené kaly, sedimenty</a:t>
                      </a:r>
                      <a:endParaRPr lang="cs-CZ" sz="1600" dirty="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31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131936" y="116632"/>
            <a:ext cx="8904560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>
              <a:tabLst>
                <a:tab pos="628650" algn="l"/>
              </a:tabLst>
            </a:pPr>
            <a:r>
              <a:rPr lang="cs-CZ" altLang="cs-CZ" sz="3600" b="1" dirty="0" smtClean="0"/>
              <a:t/>
            </a:r>
            <a:br>
              <a:rPr lang="cs-CZ" altLang="cs-CZ" sz="3600" b="1" dirty="0" smtClean="0"/>
            </a:br>
            <a:r>
              <a:rPr lang="cs-CZ" altLang="cs-CZ" sz="2400" b="1" dirty="0" smtClean="0"/>
              <a:t>Skladování hnojiv, </a:t>
            </a:r>
            <a:r>
              <a:rPr lang="cs-CZ" sz="2400" b="1" dirty="0" smtClean="0"/>
              <a:t>pomocných půdních látek, rostlinných </a:t>
            </a:r>
            <a:r>
              <a:rPr lang="cs-CZ" sz="2400" b="1" dirty="0" err="1" smtClean="0"/>
              <a:t>biostimulantů</a:t>
            </a:r>
            <a:r>
              <a:rPr lang="cs-CZ" sz="2400" b="1" dirty="0" smtClean="0"/>
              <a:t> </a:t>
            </a:r>
            <a:r>
              <a:rPr lang="cs-CZ" sz="2400" b="1" dirty="0"/>
              <a:t>nebo </a:t>
            </a:r>
            <a:r>
              <a:rPr lang="cs-CZ" sz="2400" b="1" dirty="0" smtClean="0"/>
              <a:t>substrátů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107950" y="1628775"/>
            <a:ext cx="8928100" cy="5229225"/>
          </a:xfrm>
        </p:spPr>
        <p:txBody>
          <a:bodyPr/>
          <a:lstStyle/>
          <a:p>
            <a:pPr marL="862013" lvl="1" indent="-495300"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cs-CZ" altLang="cs-CZ" b="1" dirty="0" smtClean="0">
                <a:solidFill>
                  <a:srgbClr val="FF0000"/>
                </a:solidFill>
              </a:rPr>
              <a:t>Základní povinnosti dle zákona o hnojivech</a:t>
            </a:r>
          </a:p>
          <a:p>
            <a:pPr marL="862013" lvl="1" indent="-495300">
              <a:buClr>
                <a:schemeClr val="tx1"/>
              </a:buClr>
              <a:buSzTx/>
              <a:buFont typeface="Wingdings" pitchFamily="2" charset="2"/>
              <a:buNone/>
            </a:pPr>
            <a:endParaRPr lang="cs-CZ" altLang="cs-CZ" b="1" dirty="0" smtClean="0"/>
          </a:p>
          <a:p>
            <a:pPr marL="366713" lvl="1" indent="0">
              <a:buClr>
                <a:schemeClr val="tx1"/>
              </a:buClr>
              <a:buSzTx/>
              <a:buNone/>
            </a:pPr>
            <a:endParaRPr lang="cs-CZ" altLang="cs-CZ" dirty="0" smtClean="0"/>
          </a:p>
          <a:p>
            <a:pPr marL="366713" lvl="1" indent="0">
              <a:buClr>
                <a:schemeClr val="tx1"/>
              </a:buClr>
              <a:buSzTx/>
              <a:buNone/>
            </a:pPr>
            <a:endParaRPr lang="cs-CZ" altLang="cs-CZ" dirty="0" smtClean="0"/>
          </a:p>
          <a:p>
            <a:pPr marL="862013" lvl="1" indent="-4953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endParaRPr lang="cs-CZ" altLang="cs-CZ" dirty="0" smtClean="0"/>
          </a:p>
          <a:p>
            <a:pPr marL="862013" lvl="1" indent="-4953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endParaRPr lang="cs-CZ" altLang="cs-CZ" dirty="0" smtClean="0"/>
          </a:p>
          <a:p>
            <a:pPr marL="862013" lvl="1" indent="-4953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endParaRPr lang="cs-CZ" altLang="cs-CZ" dirty="0" smtClean="0"/>
          </a:p>
          <a:p>
            <a:pPr marL="1123950" lvl="2" indent="-438150">
              <a:buFont typeface="Wingdings" pitchFamily="2" charset="2"/>
              <a:buNone/>
            </a:pPr>
            <a:endParaRPr lang="cs-CZ" altLang="cs-CZ" sz="2400" i="1" dirty="0" smtClean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6699"/>
              </p:ext>
            </p:extLst>
          </p:nvPr>
        </p:nvGraphicFramePr>
        <p:xfrm>
          <a:off x="395536" y="2143494"/>
          <a:ext cx="864096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75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234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993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cs-CZ" altLang="cs-CZ" sz="2400" b="0" dirty="0" smtClean="0">
                          <a:solidFill>
                            <a:schemeClr val="tx1"/>
                          </a:solidFill>
                        </a:rPr>
                        <a:t>1. Uskladnit odděleně. </a:t>
                      </a:r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rowSpan="3">
                  <a:txBody>
                    <a:bodyPr/>
                    <a:lstStyle/>
                    <a:p>
                      <a:pPr marL="542925" indent="0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Neplatí pro statková hnojiva a organická hnojiva vyrobená zemědělským podnikatelem pro vlastní potřebu (kompost, </a:t>
                      </a:r>
                      <a:r>
                        <a:rPr lang="cs-CZ" sz="2000" dirty="0" err="1" smtClean="0">
                          <a:solidFill>
                            <a:schemeClr val="tx1"/>
                          </a:solidFill>
                        </a:rPr>
                        <a:t>digestát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, …) 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51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cs-CZ" altLang="cs-CZ" sz="2400" b="0" dirty="0" smtClean="0"/>
                        <a:t>2. Označit čitelným způsobem. </a:t>
                      </a:r>
                      <a:endParaRPr lang="cs-CZ" sz="2400" b="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671">
                <a:tc>
                  <a:txBody>
                    <a:bodyPr/>
                    <a:lstStyle/>
                    <a:p>
                      <a:pPr marL="266700" indent="-266700">
                        <a:buFont typeface="+mj-lt"/>
                        <a:buNone/>
                      </a:pPr>
                      <a:r>
                        <a:rPr lang="cs-CZ" altLang="cs-CZ" sz="2400" b="0" dirty="0" smtClean="0"/>
                        <a:t>3. Zajistit, že nedojde k mísení </a:t>
                      </a:r>
                    </a:p>
                    <a:p>
                      <a:pPr marL="266700" indent="-266700">
                        <a:buFont typeface="+mj-lt"/>
                        <a:buNone/>
                      </a:pPr>
                      <a:r>
                        <a:rPr lang="cs-CZ" altLang="cs-CZ" sz="2400" b="0" dirty="0" smtClean="0"/>
                        <a:t>    s jinými látkami.</a:t>
                      </a:r>
                      <a:endParaRPr lang="cs-CZ" sz="2400" b="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Pravá složená závorka 1"/>
          <p:cNvSpPr/>
          <p:nvPr/>
        </p:nvSpPr>
        <p:spPr>
          <a:xfrm>
            <a:off x="3851920" y="2204864"/>
            <a:ext cx="1872208" cy="172819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032780"/>
              </p:ext>
            </p:extLst>
          </p:nvPr>
        </p:nvGraphicFramePr>
        <p:xfrm>
          <a:off x="395536" y="4365104"/>
          <a:ext cx="856895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5064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0" dirty="0" smtClean="0">
                          <a:solidFill>
                            <a:schemeClr val="tx1"/>
                          </a:solidFill>
                        </a:rPr>
                        <a:t>4. </a:t>
                      </a:r>
                      <a:r>
                        <a:rPr lang="cs-CZ" altLang="cs-CZ" sz="2400" b="0" dirty="0" smtClean="0">
                          <a:solidFill>
                            <a:schemeClr val="tx1"/>
                          </a:solidFill>
                        </a:rPr>
                        <a:t>Vést dokladovou evidenci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400" b="0" dirty="0" smtClean="0">
                          <a:solidFill>
                            <a:schemeClr val="tx1"/>
                          </a:solidFill>
                        </a:rPr>
                        <a:t>o příjmu, výdeji a skladovaném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2400" b="0" dirty="0" smtClean="0">
                          <a:solidFill>
                            <a:schemeClr val="tx1"/>
                          </a:solidFill>
                        </a:rPr>
                        <a:t>množství. </a:t>
                      </a:r>
                    </a:p>
                    <a:p>
                      <a:pPr algn="l"/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1"/>
                          </a:solidFill>
                        </a:rPr>
                        <a:t>Platí pro všechna hnojiva (včetně statkových), pomocné půdní látky,</a:t>
                      </a:r>
                      <a:r>
                        <a:rPr lang="cs-CZ" sz="2000" b="1" baseline="0" dirty="0" smtClean="0">
                          <a:solidFill>
                            <a:schemeClr val="tx1"/>
                          </a:solidFill>
                        </a:rPr>
                        <a:t> rostlinné </a:t>
                      </a:r>
                      <a:r>
                        <a:rPr lang="cs-CZ" sz="2000" b="1" baseline="0" dirty="0" err="1" smtClean="0">
                          <a:solidFill>
                            <a:schemeClr val="tx1"/>
                          </a:solidFill>
                        </a:rPr>
                        <a:t>biostimulanty</a:t>
                      </a:r>
                      <a:r>
                        <a:rPr lang="cs-CZ" sz="2000" b="1" baseline="0" dirty="0" smtClean="0">
                          <a:solidFill>
                            <a:schemeClr val="tx1"/>
                          </a:solidFill>
                        </a:rPr>
                        <a:t> a substráty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Pravá složená závorka 6"/>
          <p:cNvSpPr/>
          <p:nvPr/>
        </p:nvSpPr>
        <p:spPr>
          <a:xfrm>
            <a:off x="3923928" y="4293096"/>
            <a:ext cx="1872208" cy="1418059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546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600" b="1" dirty="0" smtClean="0"/>
              <a:t>Skladování minerálních hnojiv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>
          <a:xfrm>
            <a:off x="107950" y="1484784"/>
            <a:ext cx="8928100" cy="5257329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altLang="cs-CZ" sz="2400" b="1" dirty="0" smtClean="0">
                <a:solidFill>
                  <a:srgbClr val="FF0000"/>
                </a:solidFill>
              </a:rPr>
              <a:t>Tuhá minerální hnojiva</a:t>
            </a:r>
          </a:p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cs-CZ" altLang="cs-CZ" sz="2000" b="1" dirty="0" smtClean="0"/>
              <a:t>Na volných zpevněných plochách </a:t>
            </a:r>
            <a:r>
              <a:rPr lang="cs-CZ" altLang="cs-CZ" sz="2000" dirty="0" smtClean="0"/>
              <a:t>lze skladovat jen </a:t>
            </a:r>
            <a:r>
              <a:rPr lang="cs-CZ" altLang="cs-CZ" sz="2000" b="1" i="1" dirty="0" smtClean="0"/>
              <a:t>balená hnojiva</a:t>
            </a:r>
            <a:r>
              <a:rPr lang="cs-CZ" altLang="cs-CZ" sz="2000" dirty="0" smtClean="0"/>
              <a:t>, a to </a:t>
            </a:r>
            <a:r>
              <a:rPr lang="cs-CZ" altLang="cs-CZ" sz="2000" b="1" dirty="0" smtClean="0"/>
              <a:t>maximálně 1 měsíc</a:t>
            </a:r>
            <a:r>
              <a:rPr lang="cs-CZ" altLang="cs-CZ" sz="2000" dirty="0" smtClean="0"/>
              <a:t>, pokud jsou </a:t>
            </a:r>
            <a:r>
              <a:rPr lang="cs-CZ" altLang="cs-CZ" sz="2000" b="1" dirty="0" smtClean="0"/>
              <a:t>umístěna na palety </a:t>
            </a:r>
            <a:r>
              <a:rPr lang="cs-CZ" altLang="cs-CZ" sz="2000" dirty="0" smtClean="0"/>
              <a:t>a </a:t>
            </a:r>
            <a:r>
              <a:rPr lang="cs-CZ" altLang="cs-CZ" sz="2000" b="1" dirty="0" smtClean="0"/>
              <a:t>chráněna před povětrnostními vlivy.</a:t>
            </a:r>
          </a:p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cs-CZ" altLang="cs-CZ" sz="2000" b="1" dirty="0" smtClean="0"/>
              <a:t>Ve skladech </a:t>
            </a:r>
            <a:r>
              <a:rPr lang="cs-CZ" altLang="cs-CZ" sz="2000" dirty="0" smtClean="0"/>
              <a:t>lze skladovat </a:t>
            </a:r>
            <a:r>
              <a:rPr lang="cs-CZ" altLang="cs-CZ" sz="2000" b="1" i="1" dirty="0" smtClean="0"/>
              <a:t>volně ložená i balená hnojiva</a:t>
            </a:r>
            <a:r>
              <a:rPr lang="cs-CZ" altLang="cs-CZ" sz="2000" dirty="0" smtClean="0"/>
              <a:t>:</a:t>
            </a:r>
            <a:r>
              <a:rPr lang="cs-CZ" altLang="cs-CZ" sz="2800" dirty="0" smtClean="0"/>
              <a:t>  </a:t>
            </a:r>
          </a:p>
          <a:p>
            <a:pPr lvl="1">
              <a:lnSpc>
                <a:spcPct val="80000"/>
              </a:lnSpc>
              <a:spcBef>
                <a:spcPts val="500"/>
              </a:spcBef>
            </a:pPr>
            <a:r>
              <a:rPr lang="cs-CZ" altLang="cs-CZ" sz="2400" b="1" dirty="0" smtClean="0"/>
              <a:t>Volně ložená hnojiva</a:t>
            </a:r>
            <a:r>
              <a:rPr lang="cs-CZ" altLang="cs-CZ" sz="2400" dirty="0" smtClean="0"/>
              <a:t> se skladují </a:t>
            </a:r>
          </a:p>
          <a:p>
            <a:pPr lvl="2">
              <a:lnSpc>
                <a:spcPct val="80000"/>
              </a:lnSpc>
            </a:pPr>
            <a:r>
              <a:rPr lang="cs-CZ" altLang="cs-CZ" sz="2000" dirty="0" smtClean="0"/>
              <a:t>v hromadách označených názvem hnojiva do maximální výše 6 m, od sebe vzdálených minimálně 1 m, </a:t>
            </a:r>
          </a:p>
          <a:p>
            <a:pPr lvl="2">
              <a:lnSpc>
                <a:spcPct val="80000"/>
              </a:lnSpc>
            </a:pPr>
            <a:r>
              <a:rPr lang="cs-CZ" altLang="cs-CZ" sz="2000" dirty="0" smtClean="0"/>
              <a:t>v odděleních označených názvem hnojiva, kde hromady mohou dosahovat nejvýše po horní hranu přepážky, nebo </a:t>
            </a:r>
          </a:p>
          <a:p>
            <a:pPr lvl="2">
              <a:lnSpc>
                <a:spcPct val="80000"/>
              </a:lnSpc>
            </a:pPr>
            <a:r>
              <a:rPr lang="cs-CZ" altLang="cs-CZ" sz="2000" dirty="0" smtClean="0"/>
              <a:t>v zásobnících. 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defRPr/>
            </a:pPr>
            <a:r>
              <a:rPr lang="cs-CZ" altLang="cs-CZ" sz="2400" b="1" dirty="0"/>
              <a:t>Balená hnojiva se skladují: </a:t>
            </a:r>
          </a:p>
          <a:p>
            <a:pPr lvl="2">
              <a:lnSpc>
                <a:spcPct val="80000"/>
              </a:lnSpc>
              <a:defRPr/>
            </a:pPr>
            <a:r>
              <a:rPr lang="cs-CZ" altLang="cs-CZ" sz="2000" dirty="0"/>
              <a:t>pouze v obalech k tomu určených, </a:t>
            </a:r>
          </a:p>
          <a:p>
            <a:pPr lvl="2">
              <a:lnSpc>
                <a:spcPct val="80000"/>
              </a:lnSpc>
              <a:defRPr/>
            </a:pPr>
            <a:r>
              <a:rPr lang="cs-CZ" altLang="cs-CZ" sz="2000" dirty="0"/>
              <a:t>do hmotnosti 50 kg v pytlích uložených na sebe do výše max. 1,5 m; při uložení pytlů s hnojivy na paletách se palety mohou ukládat maximálně ve 2 vrstvách, </a:t>
            </a:r>
          </a:p>
          <a:p>
            <a:pPr lvl="2">
              <a:lnSpc>
                <a:spcPct val="80000"/>
              </a:lnSpc>
              <a:defRPr/>
            </a:pPr>
            <a:r>
              <a:rPr lang="cs-CZ" altLang="cs-CZ" sz="2000" dirty="0"/>
              <a:t>nad hmotnost 50 kg se hnojiva skladují ve velkoobjemových vacích jednotlivě nebo maximálně ve 2 vrstvách (nebo dle výrobce i jinak). </a:t>
            </a:r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546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600" b="1" dirty="0" smtClean="0"/>
              <a:t>Skladování minerálních hnojiv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07950" y="1556791"/>
            <a:ext cx="8928100" cy="5185321"/>
          </a:xfrm>
        </p:spPr>
        <p:txBody>
          <a:bodyPr/>
          <a:lstStyle/>
          <a:p>
            <a:pPr marL="355600" lvl="1" indent="-355600">
              <a:spcBef>
                <a:spcPts val="0"/>
              </a:spcBef>
              <a:defRPr/>
            </a:pPr>
            <a:r>
              <a:rPr lang="cs-CZ" altLang="cs-CZ" sz="2400" b="1" dirty="0" smtClean="0"/>
              <a:t>Balená minerální jednosložková hnojiva typu dusičnanu amonného</a:t>
            </a:r>
            <a:r>
              <a:rPr lang="cs-CZ" altLang="cs-CZ" sz="2400" dirty="0" smtClean="0"/>
              <a:t> </a:t>
            </a:r>
            <a:r>
              <a:rPr lang="cs-CZ" altLang="cs-CZ" sz="1800" i="1" dirty="0" smtClean="0"/>
              <a:t>(celkový obsah obou forem dusíku – nitrátové a amonné formy nad 28 </a:t>
            </a:r>
            <a:r>
              <a:rPr lang="cs-CZ" altLang="cs-CZ" sz="1800" i="1" smtClean="0"/>
              <a:t>%) </a:t>
            </a:r>
            <a:r>
              <a:rPr lang="cs-CZ" altLang="cs-CZ" sz="1800" i="1" smtClean="0"/>
              <a:t/>
            </a:r>
            <a:br>
              <a:rPr lang="cs-CZ" altLang="cs-CZ" sz="1800" i="1" smtClean="0"/>
            </a:br>
            <a:r>
              <a:rPr lang="cs-CZ" altLang="cs-CZ" sz="2000" smtClean="0"/>
              <a:t>se </a:t>
            </a:r>
            <a:r>
              <a:rPr lang="cs-CZ" altLang="cs-CZ" sz="2000" dirty="0" smtClean="0"/>
              <a:t>skladují na základě </a:t>
            </a:r>
            <a:r>
              <a:rPr lang="cs-CZ" altLang="cs-CZ" sz="2000" smtClean="0"/>
              <a:t>speciálních </a:t>
            </a:r>
            <a:r>
              <a:rPr lang="cs-CZ" altLang="cs-CZ" sz="2000" smtClean="0"/>
              <a:t>podmínek.</a:t>
            </a:r>
            <a:endParaRPr lang="cs-CZ" altLang="cs-CZ" sz="2000" dirty="0" smtClean="0"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Kapalná </a:t>
            </a:r>
            <a:r>
              <a:rPr lang="cs-CZ" sz="2400" b="1" dirty="0">
                <a:solidFill>
                  <a:srgbClr val="FF0000"/>
                </a:solidFill>
              </a:rPr>
              <a:t>minerální hnojiva 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Skladování </a:t>
            </a:r>
            <a:r>
              <a:rPr lang="cs-CZ" sz="2000" b="1" dirty="0"/>
              <a:t>na volných zpevněných plochách </a:t>
            </a:r>
            <a:r>
              <a:rPr lang="cs-CZ" sz="2000" dirty="0"/>
              <a:t>v max. objemu </a:t>
            </a:r>
            <a:r>
              <a:rPr lang="cs-CZ" sz="2000" b="1" dirty="0"/>
              <a:t>jednoho balení </a:t>
            </a:r>
            <a:r>
              <a:rPr lang="cs-CZ" sz="2000" b="1" dirty="0" smtClean="0"/>
              <a:t>     1 </a:t>
            </a:r>
            <a:r>
              <a:rPr lang="cs-CZ" sz="2000" b="1" dirty="0"/>
              <a:t>000 litrů </a:t>
            </a:r>
            <a:r>
              <a:rPr lang="cs-CZ" sz="2000" dirty="0"/>
              <a:t>před použitím, </a:t>
            </a:r>
            <a:r>
              <a:rPr lang="cs-CZ" sz="2000" b="1" dirty="0"/>
              <a:t>maximálně 1 měsíce</a:t>
            </a:r>
            <a:r>
              <a:rPr lang="cs-CZ" sz="2000" dirty="0"/>
              <a:t>, pokud jsou chráněna před </a:t>
            </a:r>
            <a:r>
              <a:rPr lang="cs-CZ" sz="2000"/>
              <a:t>povětrnostními </a:t>
            </a:r>
            <a:r>
              <a:rPr lang="cs-CZ" sz="2000" smtClean="0"/>
              <a:t>vlivy. </a:t>
            </a:r>
            <a:endParaRPr lang="cs-CZ" sz="2000" dirty="0"/>
          </a:p>
          <a:p>
            <a:pPr>
              <a:spcBef>
                <a:spcPts val="600"/>
              </a:spcBef>
              <a:defRPr/>
            </a:pPr>
            <a:r>
              <a:rPr lang="cs-CZ" sz="2000" dirty="0" smtClean="0"/>
              <a:t>Skladování </a:t>
            </a:r>
            <a:r>
              <a:rPr lang="cs-CZ" sz="2000" b="1" dirty="0"/>
              <a:t>v nádržích </a:t>
            </a:r>
            <a:r>
              <a:rPr lang="cs-CZ" sz="2000" dirty="0"/>
              <a:t>označených názvem skladovaného hnojiva; nádrž musí být umístěná v záchytné vaně, která má větší objem než nádrž, musí mít vybudovaný kontrolní systém zjištění úniku hnojiva. </a:t>
            </a:r>
            <a:r>
              <a:rPr lang="cs-CZ" sz="2000" dirty="0" smtClean="0"/>
              <a:t>U těchto nádrží nemusí být prováděny </a:t>
            </a:r>
            <a:r>
              <a:rPr lang="cs-CZ" sz="2000" smtClean="0"/>
              <a:t>zkoušky </a:t>
            </a:r>
            <a:r>
              <a:rPr lang="cs-CZ" sz="2000" smtClean="0"/>
              <a:t>těsnosti.</a:t>
            </a:r>
            <a:endParaRPr lang="cs-CZ" sz="2000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solidFill>
                  <a:srgbClr val="FF0000"/>
                </a:solidFill>
              </a:rPr>
              <a:t>Na zemědělské půdě lze uložit </a:t>
            </a:r>
            <a:endParaRPr lang="cs-CZ" altLang="cs-CZ" sz="2400" b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altLang="cs-CZ" sz="2000" dirty="0" smtClean="0">
                <a:ea typeface="+mn-ea"/>
                <a:cs typeface="+mn-cs"/>
              </a:rPr>
              <a:t>Vápenaté </a:t>
            </a:r>
            <a:r>
              <a:rPr lang="cs-CZ" altLang="cs-CZ" sz="2000" dirty="0">
                <a:ea typeface="+mn-ea"/>
                <a:cs typeface="+mn-cs"/>
              </a:rPr>
              <a:t>hnojivo „cukrovarská </a:t>
            </a:r>
            <a:r>
              <a:rPr lang="cs-CZ" altLang="cs-CZ" sz="2000" dirty="0" err="1">
                <a:ea typeface="+mn-ea"/>
                <a:cs typeface="+mn-cs"/>
              </a:rPr>
              <a:t>šáma</a:t>
            </a:r>
            <a:r>
              <a:rPr lang="cs-CZ" altLang="cs-CZ" sz="2000" dirty="0">
                <a:ea typeface="+mn-ea"/>
                <a:cs typeface="+mn-cs"/>
              </a:rPr>
              <a:t>“ (max. 24 </a:t>
            </a:r>
            <a:r>
              <a:rPr lang="cs-CZ" altLang="cs-CZ" sz="2000">
                <a:ea typeface="+mn-ea"/>
                <a:cs typeface="+mn-cs"/>
              </a:rPr>
              <a:t>měsíců</a:t>
            </a:r>
            <a:r>
              <a:rPr lang="cs-CZ" altLang="cs-CZ" sz="2000" smtClean="0">
                <a:ea typeface="+mn-ea"/>
                <a:cs typeface="+mn-cs"/>
              </a:rPr>
              <a:t>).</a:t>
            </a:r>
            <a:endParaRPr lang="cs-CZ" altLang="cs-CZ" sz="2000" dirty="0">
              <a:ea typeface="+mn-ea"/>
              <a:cs typeface="+mn-cs"/>
            </a:endParaRPr>
          </a:p>
          <a:p>
            <a:pPr marL="319088" lvl="1" indent="-319088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/>
            </a:pPr>
            <a:r>
              <a:rPr lang="cs-CZ" altLang="cs-CZ" sz="2000" dirty="0" smtClean="0">
                <a:ea typeface="+mn-ea"/>
                <a:cs typeface="+mn-cs"/>
              </a:rPr>
              <a:t>Hnojiva </a:t>
            </a:r>
            <a:r>
              <a:rPr lang="cs-CZ" altLang="cs-CZ" sz="2000" dirty="0">
                <a:ea typeface="+mn-ea"/>
                <a:cs typeface="+mn-cs"/>
              </a:rPr>
              <a:t>na bázi mletých vápenců (max. 2 </a:t>
            </a:r>
            <a:r>
              <a:rPr lang="cs-CZ" altLang="cs-CZ" sz="2000">
                <a:ea typeface="+mn-ea"/>
                <a:cs typeface="+mn-cs"/>
              </a:rPr>
              <a:t>měsíce</a:t>
            </a:r>
            <a:r>
              <a:rPr lang="cs-CZ" altLang="cs-CZ" sz="2000" smtClean="0">
                <a:ea typeface="+mn-ea"/>
                <a:cs typeface="+mn-cs"/>
              </a:rPr>
              <a:t>).</a:t>
            </a:r>
            <a:endParaRPr lang="cs-CZ" altLang="cs-CZ" sz="2000" dirty="0">
              <a:ea typeface="+mn-ea"/>
              <a:cs typeface="+mn-cs"/>
            </a:endParaRPr>
          </a:p>
          <a:p>
            <a:pPr>
              <a:defRPr/>
            </a:pPr>
            <a:endParaRPr lang="cs-CZ" altLang="cs-CZ" dirty="0" smtClean="0"/>
          </a:p>
          <a:p>
            <a:pPr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546" cy="108012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dirty="0" smtClean="0"/>
              <a:t>Skladování organických </a:t>
            </a:r>
            <a:br>
              <a:rPr lang="cs-CZ" altLang="cs-CZ" sz="3200" b="1" dirty="0" smtClean="0"/>
            </a:br>
            <a:r>
              <a:rPr lang="cs-CZ" altLang="cs-CZ" sz="3200" b="1" dirty="0" smtClean="0"/>
              <a:t>a </a:t>
            </a:r>
            <a:r>
              <a:rPr lang="cs-CZ" altLang="cs-CZ" sz="3200" b="1" dirty="0" err="1" smtClean="0"/>
              <a:t>organominerálních</a:t>
            </a:r>
            <a:r>
              <a:rPr lang="cs-CZ" altLang="cs-CZ" sz="3200" b="1" dirty="0" smtClean="0"/>
              <a:t> hnojiv a technologických vod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07950" y="1484313"/>
            <a:ext cx="8928100" cy="52578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Kapalná organická a </a:t>
            </a:r>
            <a:r>
              <a:rPr lang="cs-CZ" sz="2000" b="1" dirty="0" err="1" smtClean="0">
                <a:solidFill>
                  <a:srgbClr val="FF0000"/>
                </a:solidFill>
              </a:rPr>
              <a:t>organominerální</a:t>
            </a:r>
            <a:r>
              <a:rPr lang="cs-CZ" sz="2000" b="1" dirty="0" smtClean="0">
                <a:solidFill>
                  <a:srgbClr val="FF0000"/>
                </a:solidFill>
              </a:rPr>
              <a:t> hnojiva  a technologické vody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Skladování </a:t>
            </a:r>
            <a:r>
              <a:rPr lang="cs-CZ" sz="2000" b="1" dirty="0"/>
              <a:t>v nepropustných nadzemních, popřípadě částečně zapuštěných nádržích nebo v zemních jímkách;</a:t>
            </a:r>
            <a:r>
              <a:rPr lang="cs-CZ" sz="2000" dirty="0"/>
              <a:t> musí být zamezeno přítoku povrchových nebo srážkových vod; </a:t>
            </a:r>
            <a:r>
              <a:rPr lang="cs-CZ" sz="2000"/>
              <a:t>kontrolní </a:t>
            </a:r>
            <a:r>
              <a:rPr lang="cs-CZ" sz="2000" smtClean="0"/>
              <a:t>systém. 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cs-CZ" sz="2000" b="1" dirty="0" smtClean="0"/>
              <a:t>Jímky </a:t>
            </a:r>
            <a:r>
              <a:rPr lang="cs-CZ" sz="2000" b="1" dirty="0"/>
              <a:t>a nádrže odpovídají kapacitně nejméně čtyřměsíční předpokládané produkci </a:t>
            </a:r>
            <a:r>
              <a:rPr lang="cs-CZ" sz="2000" b="1" dirty="0" err="1"/>
              <a:t>digestátu</a:t>
            </a:r>
            <a:r>
              <a:rPr lang="cs-CZ" sz="2000" b="1" dirty="0"/>
              <a:t> nebo </a:t>
            </a:r>
            <a:r>
              <a:rPr lang="cs-CZ" sz="2000" b="1" dirty="0" err="1"/>
              <a:t>fugátu</a:t>
            </a:r>
            <a:r>
              <a:rPr lang="cs-CZ" sz="2000" b="1" dirty="0"/>
              <a:t> </a:t>
            </a:r>
            <a:r>
              <a:rPr lang="cs-CZ" sz="2000" b="1" dirty="0" err="1"/>
              <a:t>digestátu</a:t>
            </a:r>
            <a:r>
              <a:rPr lang="cs-CZ" sz="2000" b="1" dirty="0"/>
              <a:t>. U provozů bioplynových stanic, které jsou nově uváděny do provozu a svou projektovanou kapacitou spadají mezi stacionární zdroje podle zákona o ochraně ovzduší, musí být ve skladech použity </a:t>
            </a:r>
            <a:r>
              <a:rPr lang="cs-CZ" sz="2000" b="1" err="1"/>
              <a:t>nízkoemisní</a:t>
            </a:r>
            <a:r>
              <a:rPr lang="cs-CZ" sz="2000" b="1"/>
              <a:t> </a:t>
            </a:r>
            <a:r>
              <a:rPr lang="cs-CZ" sz="2000" b="1" smtClean="0"/>
              <a:t>systémy.</a:t>
            </a:r>
            <a:endParaRPr lang="cs-CZ" sz="20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</a:rPr>
              <a:t>Balená </a:t>
            </a:r>
            <a:r>
              <a:rPr lang="cs-CZ" sz="2000" b="1" dirty="0">
                <a:solidFill>
                  <a:srgbClr val="FF0000"/>
                </a:solidFill>
              </a:rPr>
              <a:t>tuhá organická a </a:t>
            </a:r>
            <a:r>
              <a:rPr lang="cs-CZ" sz="2000" b="1" dirty="0" err="1">
                <a:solidFill>
                  <a:srgbClr val="FF0000"/>
                </a:solidFill>
              </a:rPr>
              <a:t>organominerální</a:t>
            </a:r>
            <a:r>
              <a:rPr lang="cs-CZ" sz="2000" b="1" dirty="0">
                <a:solidFill>
                  <a:srgbClr val="FF0000"/>
                </a:solidFill>
              </a:rPr>
              <a:t> hnojiva </a:t>
            </a:r>
            <a:endParaRPr lang="cs-CZ" sz="20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cs-CZ" altLang="cs-CZ" sz="2000" b="1" dirty="0"/>
              <a:t>Na volných zpevněných plochách </a:t>
            </a:r>
            <a:r>
              <a:rPr lang="cs-CZ" altLang="cs-CZ" sz="2000" dirty="0"/>
              <a:t>lze skladovat jen balená hnojiva, a to </a:t>
            </a:r>
            <a:r>
              <a:rPr lang="cs-CZ" altLang="cs-CZ" sz="2000" b="1" dirty="0"/>
              <a:t>maximálně 1 měsíc</a:t>
            </a:r>
            <a:r>
              <a:rPr lang="cs-CZ" altLang="cs-CZ" sz="2000" dirty="0"/>
              <a:t>, pokud jsou umístěna na palety a chráněna před povětrnostními vlivy.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Ve skladech za stejných podmínek jako </a:t>
            </a:r>
            <a:r>
              <a:rPr lang="cs-CZ" sz="2000"/>
              <a:t>hnojiva </a:t>
            </a:r>
            <a:r>
              <a:rPr lang="cs-CZ" sz="2000" smtClean="0"/>
              <a:t>minerální.</a:t>
            </a:r>
            <a:endParaRPr lang="cs-CZ" sz="2000" dirty="0"/>
          </a:p>
          <a:p>
            <a:pPr marL="366713" lvl="1" indent="0">
              <a:spcBef>
                <a:spcPts val="600"/>
              </a:spcBef>
              <a:buNone/>
              <a:defRPr/>
            </a:pPr>
            <a:endParaRPr lang="cs-CZ" altLang="cs-CZ" sz="1800" dirty="0" smtClean="0"/>
          </a:p>
          <a:p>
            <a:pPr>
              <a:defRPr/>
            </a:pPr>
            <a:endParaRPr lang="cs-CZ" altLang="cs-CZ" sz="2000" dirty="0" smtClean="0"/>
          </a:p>
          <a:p>
            <a:pPr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8349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Motiv systému Office">
  <a:themeElements>
    <a:clrScheme name="2_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Medián">
  <a:themeElements>
    <a:clrScheme name="4_Medián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FFFFFF"/>
      </a:accent3>
      <a:accent4>
        <a:srgbClr val="000000"/>
      </a:accent4>
      <a:accent5>
        <a:srgbClr val="C8D7E5"/>
      </a:accent5>
      <a:accent6>
        <a:srgbClr val="C8733F"/>
      </a:accent6>
      <a:hlink>
        <a:srgbClr val="F7B615"/>
      </a:hlink>
      <a:folHlink>
        <a:srgbClr val="704404"/>
      </a:folHlink>
    </a:clrScheme>
    <a:fontScheme name="4_Medián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Medián 1">
        <a:dk1>
          <a:srgbClr val="000000"/>
        </a:dk1>
        <a:lt1>
          <a:srgbClr val="FFFFFF"/>
        </a:lt1>
        <a:dk2>
          <a:srgbClr val="775F55"/>
        </a:dk2>
        <a:lt2>
          <a:srgbClr val="EBDDC3"/>
        </a:lt2>
        <a:accent1>
          <a:srgbClr val="94B6D2"/>
        </a:accent1>
        <a:accent2>
          <a:srgbClr val="DD8047"/>
        </a:accent2>
        <a:accent3>
          <a:srgbClr val="FFFFFF"/>
        </a:accent3>
        <a:accent4>
          <a:srgbClr val="000000"/>
        </a:accent4>
        <a:accent5>
          <a:srgbClr val="C8D7E5"/>
        </a:accent5>
        <a:accent6>
          <a:srgbClr val="C8733F"/>
        </a:accent6>
        <a:hlink>
          <a:srgbClr val="F7B615"/>
        </a:hlink>
        <a:folHlink>
          <a:srgbClr val="7044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20089</TotalTime>
  <Words>3476</Words>
  <Application>Microsoft Office PowerPoint</Application>
  <PresentationFormat>Předvádění na obrazovce (4:3)</PresentationFormat>
  <Paragraphs>474</Paragraphs>
  <Slides>46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46</vt:i4>
      </vt:variant>
    </vt:vector>
  </HeadingPairs>
  <TitlesOfParts>
    <vt:vector size="48" baseType="lpstr">
      <vt:lpstr>5_Motiv systému Office</vt:lpstr>
      <vt:lpstr>4_Medián</vt:lpstr>
      <vt:lpstr>Skladování a používání hnojiv, technologických vod, upravených kalů a sedimentů (požadavky platné po novelizaci právních předpisů v roce 2021) </vt:lpstr>
      <vt:lpstr>Zákon č. 156/1998 Sb., o hnojivech</vt:lpstr>
      <vt:lpstr>Úpravy v terminologii zákona o hnojivech</vt:lpstr>
      <vt:lpstr>Úpravy v terminologii zákona o hnojivech</vt:lpstr>
      <vt:lpstr>Obecné rozdělení hnojivých látek</vt:lpstr>
      <vt:lpstr> Skladování hnojiv, pomocných půdních látek, rostlinných biostimulantů nebo substrátů </vt:lpstr>
      <vt:lpstr>Skladování minerálních hnojiv</vt:lpstr>
      <vt:lpstr>Skladování minerálních hnojiv</vt:lpstr>
      <vt:lpstr>Skladování organických  a organominerálních hnojiv a technologických vod</vt:lpstr>
      <vt:lpstr>Skladování organických  a organominerálních hnojiv</vt:lpstr>
      <vt:lpstr> Skladování statkových hnojiv  </vt:lpstr>
      <vt:lpstr>Produkce statkových hnojiv</vt:lpstr>
      <vt:lpstr>Příklad skladové karty polního složiště </vt:lpstr>
      <vt:lpstr>Skladování tekutých statkových hnojiv</vt:lpstr>
      <vt:lpstr>Skladování tuhých statkových hnojiv</vt:lpstr>
      <vt:lpstr>Uložení tuhých statkových hnojiv na zemědělské půdě</vt:lpstr>
      <vt:lpstr>Výběr míst vhodných k uložení statkových hnojiv, kompost a separát digestátu na zemědělské půdě v ZOD</vt:lpstr>
      <vt:lpstr>Místa nevhodná pro uložení hnoje, separátu digestátu a kompostu v LPIS</vt:lpstr>
      <vt:lpstr>Provozování příkrmiště</vt:lpstr>
      <vt:lpstr>Prezentace aplikace PowerPoint</vt:lpstr>
      <vt:lpstr>Prezentace aplikace PowerPoint</vt:lpstr>
      <vt:lpstr>Používání hnojiv, pomocných půdních látek, rostlinných biostimulantů, substrátů – obecné požadavky</vt:lpstr>
      <vt:lpstr> Omezení přísunu hnojiv (§ 7 odst. 8 vyhl. č. 377/2013 Sb.) – příklad přepočtu na množství hnojiva  </vt:lpstr>
      <vt:lpstr>Používání hnojiv, pomocných půdních látek, rostlinných biostimulantů, substrátů – obecné požadavky </vt:lpstr>
      <vt:lpstr>Používání hnojiv, pomocných půdních látek, rostlinných biostimulantů, substrátů – obecné požadavky</vt:lpstr>
      <vt:lpstr>Používání hnojiv, pomocných půdních látek, rostlinných biostimulantů, substrátů – obecné požadavky</vt:lpstr>
      <vt:lpstr>Používání hnojiv, pomocných půdních látek, rostlinných biostimulantů, substrátů – obecné požadavky</vt:lpstr>
      <vt:lpstr>Vedení evidence hnojení a výnosů</vt:lpstr>
      <vt:lpstr>Vedení evidence hnojení a výnosů</vt:lpstr>
      <vt:lpstr>Technologické vody – úpravy povinností  po změně předpisů</vt:lpstr>
      <vt:lpstr>Technologické vody ze zemědělské prvovýroby</vt:lpstr>
      <vt:lpstr>Technologické vody ze zemědělské prvovýroby</vt:lpstr>
      <vt:lpstr>Technologické vody ze zemědělské prvovýroby</vt:lpstr>
      <vt:lpstr>Upravené kaly</vt:lpstr>
      <vt:lpstr>Úprava kalů před použitím na zemědělské půdě</vt:lpstr>
      <vt:lpstr>Program použití upravených kalů</vt:lpstr>
      <vt:lpstr> Použití upravených kalů na zemědělské půdě </vt:lpstr>
      <vt:lpstr> Použití upravených kalů na zemědělské půdě – podkladová vrstva v LPIS </vt:lpstr>
      <vt:lpstr>Soustřeďování upravených kalů</vt:lpstr>
      <vt:lpstr> Upravené kaly – umístění na zemědělské půdě </vt:lpstr>
      <vt:lpstr>Upravené kaly – používání na zemědělské půdě</vt:lpstr>
      <vt:lpstr>Upravené kaly – další povinnosti (zákon o hnojivech, vyhláška č. 377/2013 Sb.)</vt:lpstr>
      <vt:lpstr> Používání sedimentů na zemědělské půdě </vt:lpstr>
      <vt:lpstr> Používání sedimentů na zemědělské půdě </vt:lpstr>
      <vt:lpstr> Používání sedimentů na zemědělské půdě </vt:lpstr>
      <vt:lpstr> Používání sedimentů na zemědělské půdě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Hlavackova</dc:creator>
  <cp:lastModifiedBy>admin</cp:lastModifiedBy>
  <cp:revision>977</cp:revision>
  <dcterms:created xsi:type="dcterms:W3CDTF">2013-03-08T09:52:21Z</dcterms:created>
  <dcterms:modified xsi:type="dcterms:W3CDTF">2021-10-19T18:14:26Z</dcterms:modified>
</cp:coreProperties>
</file>